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9" r:id="rId3"/>
    <p:sldId id="256" r:id="rId4"/>
    <p:sldId id="257" r:id="rId5"/>
    <p:sldId id="260" r:id="rId6"/>
    <p:sldId id="261" r:id="rId7"/>
    <p:sldId id="262" r:id="rId8"/>
    <p:sldId id="263" r:id="rId9"/>
    <p:sldId id="264" r:id="rId10"/>
    <p:sldId id="266" r:id="rId11"/>
    <p:sldId id="265" r:id="rId12"/>
    <p:sldId id="267" r:id="rId13"/>
    <p:sldId id="268" r:id="rId14"/>
    <p:sldId id="276" r:id="rId15"/>
    <p:sldId id="277" r:id="rId16"/>
    <p:sldId id="269" r:id="rId17"/>
    <p:sldId id="271" r:id="rId18"/>
    <p:sldId id="274" r:id="rId19"/>
    <p:sldId id="273" r:id="rId20"/>
    <p:sldId id="272" r:id="rId21"/>
    <p:sldId id="27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1E8F"/>
    <a:srgbClr val="0092CF"/>
    <a:srgbClr val="006C67"/>
    <a:srgbClr val="C0D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4" d="100"/>
          <a:sy n="104" d="100"/>
        </p:scale>
        <p:origin x="258" y="114"/>
      </p:cViewPr>
      <p:guideLst/>
    </p:cSldViewPr>
  </p:slideViewPr>
  <p:notesTextViewPr>
    <p:cViewPr>
      <p:scale>
        <a:sx n="1" d="1"/>
        <a:sy n="1" d="1"/>
      </p:scale>
      <p:origin x="0" y="0"/>
    </p:cViewPr>
  </p:notesText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hncsrv01.fxw.local\Administration$\Development\Annual%20Fund\FY16\Reporting\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Sheet1!$A$12</c:f>
              <c:strCache>
                <c:ptCount val="1"/>
                <c:pt idx="0">
                  <c:v>FY15</c:v>
                </c:pt>
              </c:strCache>
            </c:strRef>
          </c:tx>
          <c:invertIfNegative val="0"/>
          <c:cat>
            <c:strRef>
              <c:f>Sheet1!$B$11:$F$11</c:f>
              <c:strCache>
                <c:ptCount val="5"/>
                <c:pt idx="0">
                  <c:v>Non-giver previous year</c:v>
                </c:pt>
                <c:pt idx="1">
                  <c:v>Decreased Gift</c:v>
                </c:pt>
                <c:pt idx="2">
                  <c:v>Same Gift</c:v>
                </c:pt>
                <c:pt idx="3">
                  <c:v>Increased Gift</c:v>
                </c:pt>
                <c:pt idx="4">
                  <c:v>New Gift</c:v>
                </c:pt>
              </c:strCache>
            </c:strRef>
          </c:cat>
          <c:val>
            <c:numRef>
              <c:f>Sheet1!$B$12:$F$12</c:f>
              <c:numCache>
                <c:formatCode>General</c:formatCode>
                <c:ptCount val="5"/>
                <c:pt idx="0">
                  <c:v>54</c:v>
                </c:pt>
                <c:pt idx="1">
                  <c:v>103</c:v>
                </c:pt>
                <c:pt idx="2">
                  <c:v>103</c:v>
                </c:pt>
                <c:pt idx="3">
                  <c:v>99</c:v>
                </c:pt>
                <c:pt idx="4">
                  <c:v>50</c:v>
                </c:pt>
              </c:numCache>
            </c:numRef>
          </c:val>
          <c:extLst>
            <c:ext xmlns:c16="http://schemas.microsoft.com/office/drawing/2014/chart" uri="{C3380CC4-5D6E-409C-BE32-E72D297353CC}">
              <c16:uniqueId val="{00000000-9FCB-45F4-A3E2-291A77AEAA18}"/>
            </c:ext>
          </c:extLst>
        </c:ser>
        <c:ser>
          <c:idx val="1"/>
          <c:order val="1"/>
          <c:tx>
            <c:strRef>
              <c:f>Sheet1!$A$13</c:f>
              <c:strCache>
                <c:ptCount val="1"/>
                <c:pt idx="0">
                  <c:v>FY16</c:v>
                </c:pt>
              </c:strCache>
            </c:strRef>
          </c:tx>
          <c:invertIfNegative val="0"/>
          <c:cat>
            <c:strRef>
              <c:f>Sheet1!$B$11:$F$11</c:f>
              <c:strCache>
                <c:ptCount val="5"/>
                <c:pt idx="0">
                  <c:v>Non-giver previous year</c:v>
                </c:pt>
                <c:pt idx="1">
                  <c:v>Decreased Gift</c:v>
                </c:pt>
                <c:pt idx="2">
                  <c:v>Same Gift</c:v>
                </c:pt>
                <c:pt idx="3">
                  <c:v>Increased Gift</c:v>
                </c:pt>
                <c:pt idx="4">
                  <c:v>New Gift</c:v>
                </c:pt>
              </c:strCache>
            </c:strRef>
          </c:cat>
          <c:val>
            <c:numRef>
              <c:f>Sheet1!$B$13:$F$13</c:f>
              <c:numCache>
                <c:formatCode>General</c:formatCode>
                <c:ptCount val="5"/>
                <c:pt idx="0">
                  <c:v>51</c:v>
                </c:pt>
                <c:pt idx="1">
                  <c:v>56</c:v>
                </c:pt>
                <c:pt idx="2">
                  <c:v>126</c:v>
                </c:pt>
                <c:pt idx="3">
                  <c:v>113</c:v>
                </c:pt>
                <c:pt idx="4">
                  <c:v>130</c:v>
                </c:pt>
              </c:numCache>
            </c:numRef>
          </c:val>
          <c:extLst>
            <c:ext xmlns:c16="http://schemas.microsoft.com/office/drawing/2014/chart" uri="{C3380CC4-5D6E-409C-BE32-E72D297353CC}">
              <c16:uniqueId val="{00000001-9FCB-45F4-A3E2-291A77AEAA18}"/>
            </c:ext>
          </c:extLst>
        </c:ser>
        <c:dLbls>
          <c:showLegendKey val="0"/>
          <c:showVal val="0"/>
          <c:showCatName val="0"/>
          <c:showSerName val="0"/>
          <c:showPercent val="0"/>
          <c:showBubbleSize val="0"/>
        </c:dLbls>
        <c:gapWidth val="150"/>
        <c:axId val="116675712"/>
        <c:axId val="116677248"/>
      </c:barChart>
      <c:catAx>
        <c:axId val="116675712"/>
        <c:scaling>
          <c:orientation val="minMax"/>
        </c:scaling>
        <c:delete val="0"/>
        <c:axPos val="b"/>
        <c:numFmt formatCode="General" sourceLinked="0"/>
        <c:majorTickMark val="out"/>
        <c:minorTickMark val="none"/>
        <c:tickLblPos val="nextTo"/>
        <c:crossAx val="116677248"/>
        <c:crosses val="autoZero"/>
        <c:auto val="1"/>
        <c:lblAlgn val="ctr"/>
        <c:lblOffset val="100"/>
        <c:noMultiLvlLbl val="0"/>
      </c:catAx>
      <c:valAx>
        <c:axId val="116677248"/>
        <c:scaling>
          <c:orientation val="minMax"/>
        </c:scaling>
        <c:delete val="0"/>
        <c:axPos val="l"/>
        <c:majorGridlines/>
        <c:numFmt formatCode="General" sourceLinked="1"/>
        <c:majorTickMark val="out"/>
        <c:minorTickMark val="none"/>
        <c:tickLblPos val="nextTo"/>
        <c:crossAx val="116675712"/>
        <c:crosses val="autoZero"/>
        <c:crossBetween val="between"/>
      </c:valAx>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33C5215-5154-4B69-ABA1-D19FC63FF10C}" type="datetimeFigureOut">
              <a:rPr lang="en-US" smtClean="0"/>
              <a:t>9/22/2016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59CA4B-5FCD-414E-8718-6C60127BB83A}" type="slidenum">
              <a:rPr lang="en-US" smtClean="0"/>
              <a:t>‹#›</a:t>
            </a:fld>
            <a:endParaRPr lang="en-US"/>
          </a:p>
        </p:txBody>
      </p:sp>
    </p:spTree>
    <p:extLst>
      <p:ext uri="{BB962C8B-B14F-4D97-AF65-F5344CB8AC3E}">
        <p14:creationId xmlns:p14="http://schemas.microsoft.com/office/powerpoint/2010/main" val="151557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Morning---</a:t>
            </a:r>
          </a:p>
          <a:p>
            <a:r>
              <a:rPr lang="en-US" dirty="0"/>
              <a:t>My hope for presentation to share with you how we conducted</a:t>
            </a:r>
            <a:r>
              <a:rPr lang="en-US" baseline="0" dirty="0"/>
              <a:t> our 5 week </a:t>
            </a:r>
            <a:r>
              <a:rPr lang="en-US" baseline="0" dirty="0" err="1"/>
              <a:t>campaing</a:t>
            </a:r>
            <a:r>
              <a:rPr lang="en-US" baseline="0" dirty="0"/>
              <a:t>-Importance of Sharing Ideas/Marketing efforts/sharing</a:t>
            </a:r>
            <a:endParaRPr lang="en-US" dirty="0"/>
          </a:p>
        </p:txBody>
      </p:sp>
      <p:sp>
        <p:nvSpPr>
          <p:cNvPr id="4" name="Slide Number Placeholder 3"/>
          <p:cNvSpPr>
            <a:spLocks noGrp="1"/>
          </p:cNvSpPr>
          <p:nvPr>
            <p:ph type="sldNum" sz="quarter" idx="10"/>
          </p:nvPr>
        </p:nvSpPr>
        <p:spPr/>
        <p:txBody>
          <a:bodyPr/>
          <a:lstStyle/>
          <a:p>
            <a:fld id="{2159CA4B-5FCD-414E-8718-6C60127BB83A}" type="slidenum">
              <a:rPr lang="en-US" smtClean="0"/>
              <a:t>1</a:t>
            </a:fld>
            <a:endParaRPr lang="en-US"/>
          </a:p>
        </p:txBody>
      </p:sp>
    </p:spTree>
    <p:extLst>
      <p:ext uri="{BB962C8B-B14F-4D97-AF65-F5344CB8AC3E}">
        <p14:creationId xmlns:p14="http://schemas.microsoft.com/office/powerpoint/2010/main" val="1939862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59CA4B-5FCD-414E-8718-6C60127BB83A}" type="slidenum">
              <a:rPr lang="en-US" smtClean="0"/>
              <a:t>10</a:t>
            </a:fld>
            <a:endParaRPr lang="en-US"/>
          </a:p>
        </p:txBody>
      </p:sp>
    </p:spTree>
    <p:extLst>
      <p:ext uri="{BB962C8B-B14F-4D97-AF65-F5344CB8AC3E}">
        <p14:creationId xmlns:p14="http://schemas.microsoft.com/office/powerpoint/2010/main" val="1728233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59CA4B-5FCD-414E-8718-6C60127BB83A}" type="slidenum">
              <a:rPr lang="en-US" smtClean="0"/>
              <a:t>11</a:t>
            </a:fld>
            <a:endParaRPr lang="en-US"/>
          </a:p>
        </p:txBody>
      </p:sp>
    </p:spTree>
    <p:extLst>
      <p:ext uri="{BB962C8B-B14F-4D97-AF65-F5344CB8AC3E}">
        <p14:creationId xmlns:p14="http://schemas.microsoft.com/office/powerpoint/2010/main" val="3463380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notice that our Themes for the week have maintained, given that what the Annual Fund supports hasn’t changed—really</a:t>
            </a:r>
            <a:r>
              <a:rPr lang="en-US" baseline="0" dirty="0"/>
              <a:t> believe </a:t>
            </a:r>
            <a:r>
              <a:rPr lang="en-US" baseline="0" dirty="0" err="1"/>
              <a:t>repition</a:t>
            </a:r>
            <a:r>
              <a:rPr lang="en-US" baseline="0" dirty="0"/>
              <a:t> is important in order for them to really learn about what they are supporting.</a:t>
            </a:r>
            <a:endParaRPr lang="en-US" dirty="0"/>
          </a:p>
        </p:txBody>
      </p:sp>
      <p:sp>
        <p:nvSpPr>
          <p:cNvPr id="4" name="Slide Number Placeholder 3"/>
          <p:cNvSpPr>
            <a:spLocks noGrp="1"/>
          </p:cNvSpPr>
          <p:nvPr>
            <p:ph type="sldNum" sz="quarter" idx="10"/>
          </p:nvPr>
        </p:nvSpPr>
        <p:spPr/>
        <p:txBody>
          <a:bodyPr/>
          <a:lstStyle/>
          <a:p>
            <a:fld id="{2159CA4B-5FCD-414E-8718-6C60127BB83A}" type="slidenum">
              <a:rPr lang="en-US" smtClean="0"/>
              <a:t>12</a:t>
            </a:fld>
            <a:endParaRPr lang="en-US"/>
          </a:p>
        </p:txBody>
      </p:sp>
    </p:spTree>
    <p:extLst>
      <p:ext uri="{BB962C8B-B14F-4D97-AF65-F5344CB8AC3E}">
        <p14:creationId xmlns:p14="http://schemas.microsoft.com/office/powerpoint/2010/main" val="3036086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159CA4B-5FCD-414E-8718-6C60127BB83A}" type="slidenum">
              <a:rPr lang="en-US" smtClean="0"/>
              <a:t>15</a:t>
            </a:fld>
            <a:endParaRPr lang="en-US"/>
          </a:p>
        </p:txBody>
      </p:sp>
    </p:spTree>
    <p:extLst>
      <p:ext uri="{BB962C8B-B14F-4D97-AF65-F5344CB8AC3E}">
        <p14:creationId xmlns:p14="http://schemas.microsoft.com/office/powerpoint/2010/main" val="92034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59CA4B-5FCD-414E-8718-6C60127BB83A}" type="slidenum">
              <a:rPr lang="en-US" smtClean="0"/>
              <a:t>16</a:t>
            </a:fld>
            <a:endParaRPr lang="en-US"/>
          </a:p>
        </p:txBody>
      </p:sp>
    </p:spTree>
    <p:extLst>
      <p:ext uri="{BB962C8B-B14F-4D97-AF65-F5344CB8AC3E}">
        <p14:creationId xmlns:p14="http://schemas.microsoft.com/office/powerpoint/2010/main" val="101898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breakout</a:t>
            </a:r>
            <a:r>
              <a:rPr lang="en-US" baseline="0" dirty="0"/>
              <a:t> via classes….If you note our lower school %’s—it’s important to note that we started an initiative about 3 years ago with all new parents, called Parents in Partnership.  We meet with each new family individually to get to know them and to share with them the ways they can philanthropically support the school during their time here.  Since we’ve started that the new families have actually averaged a higher percentage of participation than the school as a whole.</a:t>
            </a:r>
            <a:endParaRPr lang="en-US" dirty="0"/>
          </a:p>
        </p:txBody>
      </p:sp>
      <p:sp>
        <p:nvSpPr>
          <p:cNvPr id="4" name="Slide Number Placeholder 3"/>
          <p:cNvSpPr>
            <a:spLocks noGrp="1"/>
          </p:cNvSpPr>
          <p:nvPr>
            <p:ph type="sldNum" sz="quarter" idx="10"/>
          </p:nvPr>
        </p:nvSpPr>
        <p:spPr/>
        <p:txBody>
          <a:bodyPr/>
          <a:lstStyle/>
          <a:p>
            <a:fld id="{2159CA4B-5FCD-414E-8718-6C60127BB83A}" type="slidenum">
              <a:rPr lang="en-US" smtClean="0"/>
              <a:t>17</a:t>
            </a:fld>
            <a:endParaRPr lang="en-US"/>
          </a:p>
        </p:txBody>
      </p:sp>
    </p:spTree>
    <p:extLst>
      <p:ext uri="{BB962C8B-B14F-4D97-AF65-F5344CB8AC3E}">
        <p14:creationId xmlns:p14="http://schemas.microsoft.com/office/powerpoint/2010/main" val="281586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59CA4B-5FCD-414E-8718-6C60127BB83A}" type="slidenum">
              <a:rPr lang="en-US" smtClean="0"/>
              <a:t>18</a:t>
            </a:fld>
            <a:endParaRPr lang="en-US"/>
          </a:p>
        </p:txBody>
      </p:sp>
    </p:spTree>
    <p:extLst>
      <p:ext uri="{BB962C8B-B14F-4D97-AF65-F5344CB8AC3E}">
        <p14:creationId xmlns:p14="http://schemas.microsoft.com/office/powerpoint/2010/main" val="2291798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59CA4B-5FCD-414E-8718-6C60127BB83A}" type="slidenum">
              <a:rPr lang="en-US" smtClean="0"/>
              <a:t>19</a:t>
            </a:fld>
            <a:endParaRPr lang="en-US"/>
          </a:p>
        </p:txBody>
      </p:sp>
    </p:spTree>
    <p:extLst>
      <p:ext uri="{BB962C8B-B14F-4D97-AF65-F5344CB8AC3E}">
        <p14:creationId xmlns:p14="http://schemas.microsoft.com/office/powerpoint/2010/main" val="1577878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How’d we get to the 5 Week Campaign?</a:t>
            </a:r>
            <a:br>
              <a:rPr lang="en-US" dirty="0"/>
            </a:br>
            <a:r>
              <a:rPr lang="en-US" dirty="0"/>
              <a:t>Overall,</a:t>
            </a:r>
            <a:r>
              <a:rPr lang="en-US" baseline="0" dirty="0"/>
              <a:t> our parent participation and support of the School is very high—I’d say 100%, but we were struggling with low participation in the Annual Fund. </a:t>
            </a:r>
          </a:p>
          <a:p>
            <a:r>
              <a:rPr lang="en-US" baseline="0" dirty="0"/>
              <a:t>Importance of direct giving and teaching about true philanthropy—not purchasing—and 100% impact, no cost of special event</a:t>
            </a:r>
          </a:p>
          <a:p>
            <a:r>
              <a:rPr lang="en-US" baseline="0" dirty="0"/>
              <a:t>So we started talking to our parents and we took a look at all we’re asking parents to do---Show the Slides</a:t>
            </a:r>
          </a:p>
          <a:p>
            <a:r>
              <a:rPr lang="en-US" baseline="0" dirty="0"/>
              <a:t>After hearing about a few schools who had conducted campaigns we decided to FOCUS our Fundraising Efforts</a:t>
            </a:r>
            <a:endParaRPr lang="en-US" dirty="0"/>
          </a:p>
        </p:txBody>
      </p:sp>
      <p:sp>
        <p:nvSpPr>
          <p:cNvPr id="4" name="Slide Number Placeholder 3"/>
          <p:cNvSpPr>
            <a:spLocks noGrp="1"/>
          </p:cNvSpPr>
          <p:nvPr>
            <p:ph type="sldNum" sz="quarter" idx="10"/>
          </p:nvPr>
        </p:nvSpPr>
        <p:spPr/>
        <p:txBody>
          <a:bodyPr/>
          <a:lstStyle/>
          <a:p>
            <a:fld id="{2159CA4B-5FCD-414E-8718-6C60127BB83A}" type="slidenum">
              <a:rPr lang="en-US" smtClean="0"/>
              <a:t>2</a:t>
            </a:fld>
            <a:endParaRPr lang="en-US"/>
          </a:p>
        </p:txBody>
      </p:sp>
    </p:spTree>
    <p:extLst>
      <p:ext uri="{BB962C8B-B14F-4D97-AF65-F5344CB8AC3E}">
        <p14:creationId xmlns:p14="http://schemas.microsoft.com/office/powerpoint/2010/main" val="151408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59CA4B-5FCD-414E-8718-6C60127BB83A}" type="slidenum">
              <a:rPr lang="en-US" smtClean="0"/>
              <a:t>3</a:t>
            </a:fld>
            <a:endParaRPr lang="en-US"/>
          </a:p>
        </p:txBody>
      </p:sp>
    </p:spTree>
    <p:extLst>
      <p:ext uri="{BB962C8B-B14F-4D97-AF65-F5344CB8AC3E}">
        <p14:creationId xmlns:p14="http://schemas.microsoft.com/office/powerpoint/2010/main" val="240952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 told them—We Heard you!  Send this postcard out to give them a little education (didn’t go to our new parents).  We also make them a promise, it’s 5 Weeks and 5 Weeks Only.  We were not going to go back to the community again for the Annual Fund—even if that meant coming in under budget—which we did discuss with our Board.</a:t>
            </a:r>
            <a:endParaRPr lang="en-US" dirty="0"/>
          </a:p>
        </p:txBody>
      </p:sp>
      <p:sp>
        <p:nvSpPr>
          <p:cNvPr id="4" name="Slide Number Placeholder 3"/>
          <p:cNvSpPr>
            <a:spLocks noGrp="1"/>
          </p:cNvSpPr>
          <p:nvPr>
            <p:ph type="sldNum" sz="quarter" idx="10"/>
          </p:nvPr>
        </p:nvSpPr>
        <p:spPr/>
        <p:txBody>
          <a:bodyPr/>
          <a:lstStyle/>
          <a:p>
            <a:fld id="{2159CA4B-5FCD-414E-8718-6C60127BB83A}" type="slidenum">
              <a:rPr lang="en-US" smtClean="0"/>
              <a:t>4</a:t>
            </a:fld>
            <a:endParaRPr lang="en-US"/>
          </a:p>
        </p:txBody>
      </p:sp>
    </p:spTree>
    <p:extLst>
      <p:ext uri="{BB962C8B-B14F-4D97-AF65-F5344CB8AC3E}">
        <p14:creationId xmlns:p14="http://schemas.microsoft.com/office/powerpoint/2010/main" val="2593717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59CA4B-5FCD-414E-8718-6C60127BB83A}" type="slidenum">
              <a:rPr lang="en-US" smtClean="0"/>
              <a:t>5</a:t>
            </a:fld>
            <a:endParaRPr lang="en-US"/>
          </a:p>
        </p:txBody>
      </p:sp>
    </p:spTree>
    <p:extLst>
      <p:ext uri="{BB962C8B-B14F-4D97-AF65-F5344CB8AC3E}">
        <p14:creationId xmlns:p14="http://schemas.microsoft.com/office/powerpoint/2010/main" val="185462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in an order to structure this presentation, I wanted to pull apart the different components of our timeline, marketing efforts </a:t>
            </a:r>
            <a:r>
              <a:rPr lang="en-US" baseline="0" dirty="0" err="1"/>
              <a:t>etc</a:t>
            </a:r>
            <a:r>
              <a:rPr lang="en-US" baseline="0" dirty="0"/>
              <a:t>…but they overlap and really all rely on one another—if I jump around a bit, I hope it makes sense—please stop me if it doesn’t. </a:t>
            </a:r>
            <a:br>
              <a:rPr lang="en-US" baseline="0" dirty="0"/>
            </a:br>
            <a:r>
              <a:rPr lang="en-US" baseline="0" dirty="0"/>
              <a:t>As you previously saw, we mailed out the We Heard You postcard-2 months prior to our launch-as a save the date and to give them a heads up.  After that—it was quiet time until the 5 Weeks.</a:t>
            </a:r>
          </a:p>
          <a:p>
            <a:r>
              <a:rPr lang="en-US" baseline="0" dirty="0"/>
              <a:t>It was important that it truly felt like 5 Weeks and not 3 weeks of pre-talk—so really 8 weeks. </a:t>
            </a:r>
            <a:br>
              <a:rPr lang="en-US" baseline="0" dirty="0"/>
            </a:br>
            <a:r>
              <a:rPr lang="en-US" baseline="0" dirty="0"/>
              <a:t>A week before launch we send out our appeals. I do a great deal of segmenting and I have found that this works really well for our community, and I’ll be able to share some of those results with you later in the  presentation.</a:t>
            </a:r>
            <a:br>
              <a:rPr lang="en-US" baseline="0" dirty="0"/>
            </a:br>
            <a:r>
              <a:rPr lang="en-US" baseline="0" dirty="0"/>
              <a:t>Then, we had a schedule that we maintained through out the 5 Weeks. </a:t>
            </a:r>
            <a:endParaRPr lang="en-US" dirty="0"/>
          </a:p>
        </p:txBody>
      </p:sp>
      <p:sp>
        <p:nvSpPr>
          <p:cNvPr id="4" name="Slide Number Placeholder 3"/>
          <p:cNvSpPr>
            <a:spLocks noGrp="1"/>
          </p:cNvSpPr>
          <p:nvPr>
            <p:ph type="sldNum" sz="quarter" idx="10"/>
          </p:nvPr>
        </p:nvSpPr>
        <p:spPr/>
        <p:txBody>
          <a:bodyPr/>
          <a:lstStyle/>
          <a:p>
            <a:fld id="{2159CA4B-5FCD-414E-8718-6C60127BB83A}" type="slidenum">
              <a:rPr lang="en-US" smtClean="0"/>
              <a:t>6</a:t>
            </a:fld>
            <a:endParaRPr lang="en-US"/>
          </a:p>
        </p:txBody>
      </p:sp>
    </p:spTree>
    <p:extLst>
      <p:ext uri="{BB962C8B-B14F-4D97-AF65-F5344CB8AC3E}">
        <p14:creationId xmlns:p14="http://schemas.microsoft.com/office/powerpoint/2010/main" val="330980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Wait</a:t>
            </a:r>
            <a:r>
              <a:rPr lang="en-US" baseline="0" dirty="0"/>
              <a:t> until week 2-let’s people get their gifts in before we start calling</a:t>
            </a:r>
          </a:p>
          <a:p>
            <a:r>
              <a:rPr lang="en-US" baseline="0" dirty="0"/>
              <a:t>No amounts—just encouraging participation and answering questions, how to pay.  We work hard to stress that while we are conducting a shortened campaign, we don’t except to receive all the funding during that time. Pledges are important, a commitment to participate with a time that we can contact or reach out to them again. Smart—no payment in </a:t>
            </a:r>
            <a:r>
              <a:rPr lang="en-US" baseline="0" dirty="0" err="1"/>
              <a:t>Feb..make</a:t>
            </a:r>
            <a:r>
              <a:rPr lang="en-US" baseline="0" dirty="0"/>
              <a:t> AF gift.</a:t>
            </a:r>
            <a:br>
              <a:rPr lang="en-US" baseline="0" dirty="0"/>
            </a:br>
            <a:r>
              <a:rPr lang="en-US" baseline="0" dirty="0"/>
              <a:t>On campus—playfully obnoxious </a:t>
            </a:r>
            <a:endParaRPr lang="en-US" dirty="0"/>
          </a:p>
        </p:txBody>
      </p:sp>
      <p:sp>
        <p:nvSpPr>
          <p:cNvPr id="4" name="Slide Number Placeholder 3"/>
          <p:cNvSpPr>
            <a:spLocks noGrp="1"/>
          </p:cNvSpPr>
          <p:nvPr>
            <p:ph type="sldNum" sz="quarter" idx="10"/>
          </p:nvPr>
        </p:nvSpPr>
        <p:spPr/>
        <p:txBody>
          <a:bodyPr/>
          <a:lstStyle/>
          <a:p>
            <a:fld id="{2159CA4B-5FCD-414E-8718-6C60127BB83A}" type="slidenum">
              <a:rPr lang="en-US" smtClean="0"/>
              <a:t>7</a:t>
            </a:fld>
            <a:endParaRPr lang="en-US"/>
          </a:p>
        </p:txBody>
      </p:sp>
    </p:spTree>
    <p:extLst>
      <p:ext uri="{BB962C8B-B14F-4D97-AF65-F5344CB8AC3E}">
        <p14:creationId xmlns:p14="http://schemas.microsoft.com/office/powerpoint/2010/main" val="3185422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59CA4B-5FCD-414E-8718-6C60127BB83A}" type="slidenum">
              <a:rPr lang="en-US" smtClean="0"/>
              <a:t>8</a:t>
            </a:fld>
            <a:endParaRPr lang="en-US"/>
          </a:p>
        </p:txBody>
      </p:sp>
    </p:spTree>
    <p:extLst>
      <p:ext uri="{BB962C8B-B14F-4D97-AF65-F5344CB8AC3E}">
        <p14:creationId xmlns:p14="http://schemas.microsoft.com/office/powerpoint/2010/main" val="756982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components</a:t>
            </a:r>
            <a:r>
              <a:rPr lang="en-US" baseline="0" dirty="0"/>
              <a:t> to our campaign is our Marketing. We made a choice to invest in these efforts in order to really draw special attention to it. IT’s not a special event, it doesn’t a fancy theme, with </a:t>
            </a:r>
            <a:r>
              <a:rPr lang="en-US" baseline="0" dirty="0" err="1"/>
              <a:t>glamours</a:t>
            </a:r>
            <a:r>
              <a:rPr lang="en-US" baseline="0" dirty="0"/>
              <a:t> invitation, people don’t get to put on their gowns and suits when they make their annual fund gift.  So, we thought—well, let’s give it a little bit of that.  Last year, we invested in these quick draw videos. And this year we have theme of “many Pieces work together” Last year, every Monday evening the would receive an email from us with the Theme of the week and a video that spoke to that theme.  Instead of showing you each video here is our final video that tied everything together. </a:t>
            </a:r>
            <a:endParaRPr lang="en-US" dirty="0"/>
          </a:p>
        </p:txBody>
      </p:sp>
      <p:sp>
        <p:nvSpPr>
          <p:cNvPr id="4" name="Slide Number Placeholder 3"/>
          <p:cNvSpPr>
            <a:spLocks noGrp="1"/>
          </p:cNvSpPr>
          <p:nvPr>
            <p:ph type="sldNum" sz="quarter" idx="10"/>
          </p:nvPr>
        </p:nvSpPr>
        <p:spPr/>
        <p:txBody>
          <a:bodyPr/>
          <a:lstStyle/>
          <a:p>
            <a:fld id="{2159CA4B-5FCD-414E-8718-6C60127BB83A}" type="slidenum">
              <a:rPr lang="en-US" smtClean="0"/>
              <a:t>9</a:t>
            </a:fld>
            <a:endParaRPr lang="en-US"/>
          </a:p>
        </p:txBody>
      </p:sp>
    </p:spTree>
    <p:extLst>
      <p:ext uri="{BB962C8B-B14F-4D97-AF65-F5344CB8AC3E}">
        <p14:creationId xmlns:p14="http://schemas.microsoft.com/office/powerpoint/2010/main" val="143181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E76B348-0EA6-403A-9BFE-58977CF946B9}" type="datetimeFigureOut">
              <a:rPr lang="en-US" smtClean="0"/>
              <a:pPr/>
              <a:t>9/22/2016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91278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2E4BFD-84EC-4D21-92E3-4A1BD76C33A0}" type="slidenum">
              <a:rPr lang="en-US" smtClean="0"/>
              <a:pPr/>
              <a:t>‹#›</a:t>
            </a:fld>
            <a:endParaRPr lang="en-US"/>
          </a:p>
        </p:txBody>
      </p:sp>
    </p:spTree>
    <p:extLst>
      <p:ext uri="{BB962C8B-B14F-4D97-AF65-F5344CB8AC3E}">
        <p14:creationId xmlns:p14="http://schemas.microsoft.com/office/powerpoint/2010/main" val="59765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6B348-0EA6-403A-9BFE-58977CF946B9}" type="datetimeFigureOut">
              <a:rPr lang="en-US" smtClean="0">
                <a:solidFill>
                  <a:prstClr val="black"/>
                </a:solidFill>
              </a:rPr>
              <a:pPr/>
              <a:t>9/22/2016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82E4BFD-84EC-4D21-92E3-4A1BD76C33A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873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6B348-0EA6-403A-9BFE-58977CF946B9}" type="datetimeFigureOut">
              <a:rPr lang="en-US" smtClean="0">
                <a:solidFill>
                  <a:prstClr val="black"/>
                </a:solidFill>
              </a:rPr>
              <a:pPr/>
              <a:t>9/22/2016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82E4BFD-84EC-4D21-92E3-4A1BD76C33A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74106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E76B348-0EA6-403A-9BFE-58977CF946B9}" type="datetimeFigureOut">
              <a:rPr lang="en-US" smtClean="0"/>
              <a:t>9/22/2016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82E4BFD-84EC-4D21-92E3-4A1BD76C33A0}" type="slidenum">
              <a:rPr lang="en-US" smtClean="0"/>
              <a:t>‹#›</a:t>
            </a:fld>
            <a:endParaRPr lang="en-US"/>
          </a:p>
        </p:txBody>
      </p:sp>
    </p:spTree>
    <p:extLst>
      <p:ext uri="{BB962C8B-B14F-4D97-AF65-F5344CB8AC3E}">
        <p14:creationId xmlns:p14="http://schemas.microsoft.com/office/powerpoint/2010/main" val="4134316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6B348-0EA6-403A-9BFE-58977CF946B9}"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E4BFD-84EC-4D21-92E3-4A1BD76C33A0}"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47986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E76B348-0EA6-403A-9BFE-58977CF946B9}"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E4BFD-84EC-4D21-92E3-4A1BD76C33A0}"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37159153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E76B348-0EA6-403A-9BFE-58977CF946B9}"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E4BFD-84EC-4D21-92E3-4A1BD76C33A0}"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18048194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E76B348-0EA6-403A-9BFE-58977CF946B9}" type="datetimeFigureOut">
              <a:rPr lang="en-US" smtClean="0"/>
              <a:t>9/22/2016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2E4BFD-84EC-4D21-92E3-4A1BD76C33A0}" type="slidenum">
              <a:rPr lang="en-US" smtClean="0"/>
              <a:t>‹#›</a:t>
            </a:fld>
            <a:endParaRPr lang="en-US"/>
          </a:p>
        </p:txBody>
      </p:sp>
    </p:spTree>
    <p:extLst>
      <p:ext uri="{BB962C8B-B14F-4D97-AF65-F5344CB8AC3E}">
        <p14:creationId xmlns:p14="http://schemas.microsoft.com/office/powerpoint/2010/main" val="313923784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76B348-0EA6-403A-9BFE-58977CF946B9}" type="datetimeFigureOut">
              <a:rPr lang="en-US" smtClean="0"/>
              <a:t>9/22/2016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2E4BFD-84EC-4D21-92E3-4A1BD76C33A0}"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38576005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6B348-0EA6-403A-9BFE-58977CF946B9}" type="datetimeFigureOut">
              <a:rPr lang="en-US" smtClean="0"/>
              <a:t>9/22/2016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2E4BFD-84EC-4D21-92E3-4A1BD76C33A0}" type="slidenum">
              <a:rPr lang="en-US" smtClean="0"/>
              <a:t>‹#›</a:t>
            </a:fld>
            <a:endParaRPr lang="en-US"/>
          </a:p>
        </p:txBody>
      </p:sp>
    </p:spTree>
    <p:extLst>
      <p:ext uri="{BB962C8B-B14F-4D97-AF65-F5344CB8AC3E}">
        <p14:creationId xmlns:p14="http://schemas.microsoft.com/office/powerpoint/2010/main" val="16843529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8E76B348-0EA6-403A-9BFE-58977CF946B9}" type="datetimeFigureOut">
              <a:rPr lang="en-US" smtClean="0"/>
              <a:t>9/22/2016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E4BFD-84EC-4D21-92E3-4A1BD76C33A0}" type="slidenum">
              <a:rPr lang="en-US" smtClean="0"/>
              <a:t>‹#›</a:t>
            </a:fld>
            <a:endParaRPr lang="en-US"/>
          </a:p>
        </p:txBody>
      </p:sp>
    </p:spTree>
    <p:extLst>
      <p:ext uri="{BB962C8B-B14F-4D97-AF65-F5344CB8AC3E}">
        <p14:creationId xmlns:p14="http://schemas.microsoft.com/office/powerpoint/2010/main" val="21020473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6B348-0EA6-403A-9BFE-58977CF946B9}" type="datetimeFigureOut">
              <a:rPr lang="en-US" smtClean="0">
                <a:solidFill>
                  <a:prstClr val="black"/>
                </a:solidFill>
              </a:rPr>
              <a:pPr/>
              <a:t>9/22/2016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F82E4BFD-84EC-4D21-92E3-4A1BD76C33A0}"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741335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E76B348-0EA6-403A-9BFE-58977CF946B9}" type="datetimeFigureOut">
              <a:rPr lang="en-US" smtClean="0"/>
              <a:t>9/22/2016</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2E4BFD-84EC-4D21-92E3-4A1BD76C33A0}"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extLst>
      <p:ext uri="{BB962C8B-B14F-4D97-AF65-F5344CB8AC3E}">
        <p14:creationId xmlns:p14="http://schemas.microsoft.com/office/powerpoint/2010/main" val="193090495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6B348-0EA6-403A-9BFE-58977CF946B9}"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E4BFD-84EC-4D21-92E3-4A1BD76C33A0}" type="slidenum">
              <a:rPr lang="en-US" smtClean="0"/>
              <a:t>‹#›</a:t>
            </a:fld>
            <a:endParaRPr lang="en-US"/>
          </a:p>
        </p:txBody>
      </p:sp>
    </p:spTree>
    <p:extLst>
      <p:ext uri="{BB962C8B-B14F-4D97-AF65-F5344CB8AC3E}">
        <p14:creationId xmlns:p14="http://schemas.microsoft.com/office/powerpoint/2010/main" val="269871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76B348-0EA6-403A-9BFE-58977CF946B9}" type="datetimeFigureOut">
              <a:rPr lang="en-US" smtClean="0"/>
              <a:t>9/22/2016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E4BFD-84EC-4D21-92E3-4A1BD76C33A0}" type="slidenum">
              <a:rPr lang="en-US" smtClean="0"/>
              <a:t>‹#›</a:t>
            </a:fld>
            <a:endParaRPr lang="en-US"/>
          </a:p>
        </p:txBody>
      </p:sp>
    </p:spTree>
    <p:extLst>
      <p:ext uri="{BB962C8B-B14F-4D97-AF65-F5344CB8AC3E}">
        <p14:creationId xmlns:p14="http://schemas.microsoft.com/office/powerpoint/2010/main" val="326409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E76B348-0EA6-403A-9BFE-58977CF946B9}" type="datetimeFigureOut">
              <a:rPr lang="en-US" smtClean="0">
                <a:solidFill>
                  <a:prstClr val="white"/>
                </a:solidFill>
              </a:rPr>
              <a:pPr/>
              <a:t>9/22/2016</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82E4BFD-84EC-4D21-92E3-4A1BD76C33A0}"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15232805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E76B348-0EA6-403A-9BFE-58977CF946B9}" type="datetimeFigureOut">
              <a:rPr lang="en-US" smtClean="0">
                <a:solidFill>
                  <a:prstClr val="white"/>
                </a:solidFill>
              </a:rPr>
              <a:pPr/>
              <a:t>9/22/2016</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82E4BFD-84EC-4D21-92E3-4A1BD76C33A0}"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34053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E76B348-0EA6-403A-9BFE-58977CF946B9}" type="datetimeFigureOut">
              <a:rPr lang="en-US" smtClean="0">
                <a:solidFill>
                  <a:prstClr val="black"/>
                </a:solidFill>
              </a:rPr>
              <a:pPr/>
              <a:t>9/22/2016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F82E4BFD-84EC-4D21-92E3-4A1BD76C33A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15120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76B348-0EA6-403A-9BFE-58977CF946B9}" type="datetimeFigureOut">
              <a:rPr lang="en-US" smtClean="0">
                <a:solidFill>
                  <a:prstClr val="white"/>
                </a:solidFill>
              </a:rPr>
              <a:pPr/>
              <a:t>9/22/2016</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82E4BFD-84EC-4D21-92E3-4A1BD76C33A0}"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71989304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6B348-0EA6-403A-9BFE-58977CF946B9}" type="datetimeFigureOut">
              <a:rPr lang="en-US" smtClean="0">
                <a:solidFill>
                  <a:prstClr val="black"/>
                </a:solidFill>
              </a:rPr>
              <a:pPr/>
              <a:t>9/22/2016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F82E4BFD-84EC-4D21-92E3-4A1BD76C33A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5863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8E76B348-0EA6-403A-9BFE-58977CF946B9}" type="datetimeFigureOut">
              <a:rPr lang="en-US" smtClean="0">
                <a:solidFill>
                  <a:prstClr val="black"/>
                </a:solidFill>
              </a:rPr>
              <a:pPr/>
              <a:t>9/22/2016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F82E4BFD-84EC-4D21-92E3-4A1BD76C33A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912879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E76B348-0EA6-403A-9BFE-58977CF946B9}" type="datetimeFigureOut">
              <a:rPr lang="en-US" smtClean="0">
                <a:solidFill>
                  <a:prstClr val="white"/>
                </a:solidFill>
              </a:rPr>
              <a:pPr/>
              <a:t>9/22/2016</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82E4BFD-84EC-4D21-92E3-4A1BD76C33A0}"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sz="1800">
              <a:solidFill>
                <a:prstClr val="white"/>
              </a:solidFill>
            </a:endParaRPr>
          </a:p>
        </p:txBody>
      </p:sp>
    </p:spTree>
    <p:extLst>
      <p:ext uri="{BB962C8B-B14F-4D97-AF65-F5344CB8AC3E}">
        <p14:creationId xmlns:p14="http://schemas.microsoft.com/office/powerpoint/2010/main" val="363635209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E76B348-0EA6-403A-9BFE-58977CF946B9}" type="datetimeFigureOut">
              <a:rPr lang="en-US" smtClean="0">
                <a:solidFill>
                  <a:prstClr val="black"/>
                </a:solidFill>
              </a:rPr>
              <a:pPr/>
              <a:t>9/22/2016</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F82E4BFD-84EC-4D21-92E3-4A1BD76C33A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7021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E76B348-0EA6-403A-9BFE-58977CF946B9}" type="datetimeFigureOut">
              <a:rPr lang="en-US" smtClean="0"/>
              <a:t>9/22/2016</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F82E4BFD-84EC-4D21-92E3-4A1BD76C33A0}" type="slidenum">
              <a:rPr lang="en-US" smtClean="0"/>
              <a:t>‹#›</a:t>
            </a:fld>
            <a:endParaRPr lang="en-US"/>
          </a:p>
        </p:txBody>
      </p:sp>
    </p:spTree>
    <p:extLst>
      <p:ext uri="{BB962C8B-B14F-4D97-AF65-F5344CB8AC3E}">
        <p14:creationId xmlns:p14="http://schemas.microsoft.com/office/powerpoint/2010/main" val="3343819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ZaklSZkrqc&amp;feature=youtu.b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wM1Q4smXoV0&amp;feature=youtu.be" TargetMode="External"/><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41340" y="2525094"/>
            <a:ext cx="8567225" cy="786808"/>
          </a:xfrm>
          <a:prstGeom prst="rect">
            <a:avLst/>
          </a:prstGeom>
        </p:spPr>
      </p:pic>
    </p:spTree>
    <p:extLst>
      <p:ext uri="{BB962C8B-B14F-4D97-AF65-F5344CB8AC3E}">
        <p14:creationId xmlns:p14="http://schemas.microsoft.com/office/powerpoint/2010/main" val="2792301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821" y="394812"/>
            <a:ext cx="10058400" cy="5633125"/>
          </a:xfrm>
          <a:prstGeom prst="rect">
            <a:avLst/>
          </a:prstGeom>
        </p:spPr>
      </p:pic>
      <p:sp>
        <p:nvSpPr>
          <p:cNvPr id="3" name="TextBox 2"/>
          <p:cNvSpPr txBox="1"/>
          <p:nvPr/>
        </p:nvSpPr>
        <p:spPr>
          <a:xfrm>
            <a:off x="4979963" y="6414868"/>
            <a:ext cx="2504049" cy="369332"/>
          </a:xfrm>
          <a:prstGeom prst="rect">
            <a:avLst/>
          </a:prstGeom>
          <a:noFill/>
        </p:spPr>
        <p:txBody>
          <a:bodyPr wrap="square" rtlCol="0">
            <a:spAutoFit/>
          </a:bodyPr>
          <a:lstStyle/>
          <a:p>
            <a:pPr algn="ctr"/>
            <a:r>
              <a:rPr lang="en-US" dirty="0">
                <a:hlinkClick r:id="rId3"/>
              </a:rPr>
              <a:t>Video</a:t>
            </a:r>
            <a:endParaRPr lang="en-US" dirty="0"/>
          </a:p>
        </p:txBody>
      </p:sp>
    </p:spTree>
    <p:extLst>
      <p:ext uri="{BB962C8B-B14F-4D97-AF65-F5344CB8AC3E}">
        <p14:creationId xmlns:p14="http://schemas.microsoft.com/office/powerpoint/2010/main" val="393788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236" y="1308296"/>
            <a:ext cx="4967067" cy="49670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083" y="281354"/>
            <a:ext cx="4066735" cy="40667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4286" y="3011658"/>
            <a:ext cx="3846342" cy="3846342"/>
          </a:xfrm>
          <a:prstGeom prst="rect">
            <a:avLst/>
          </a:prstGeom>
        </p:spPr>
      </p:pic>
    </p:spTree>
    <p:extLst>
      <p:ext uri="{BB962C8B-B14F-4D97-AF65-F5344CB8AC3E}">
        <p14:creationId xmlns:p14="http://schemas.microsoft.com/office/powerpoint/2010/main" val="132406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070" y="745587"/>
            <a:ext cx="4909625" cy="49096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3563814" cy="154744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5978" y="970670"/>
            <a:ext cx="3280954" cy="156591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780" y="2278965"/>
            <a:ext cx="3318035" cy="213731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7215" y="4051564"/>
            <a:ext cx="3552092" cy="2192463"/>
          </a:xfrm>
          <a:prstGeom prst="rect">
            <a:avLst/>
          </a:prstGeom>
        </p:spPr>
      </p:pic>
    </p:spTree>
    <p:extLst>
      <p:ext uri="{BB962C8B-B14F-4D97-AF65-F5344CB8AC3E}">
        <p14:creationId xmlns:p14="http://schemas.microsoft.com/office/powerpoint/2010/main" val="138223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658" y="337625"/>
            <a:ext cx="7213554" cy="5574110"/>
          </a:xfrm>
          <a:prstGeom prst="rect">
            <a:avLst/>
          </a:prstGeom>
        </p:spPr>
      </p:pic>
    </p:spTree>
    <p:extLst>
      <p:ext uri="{BB962C8B-B14F-4D97-AF65-F5344CB8AC3E}">
        <p14:creationId xmlns:p14="http://schemas.microsoft.com/office/powerpoint/2010/main" val="292812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027" y="265048"/>
            <a:ext cx="3756073" cy="29024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47" y="3310383"/>
            <a:ext cx="4362502" cy="33710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870" y="265048"/>
            <a:ext cx="4442081" cy="34325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5917" y="3563069"/>
            <a:ext cx="4264028" cy="3294931"/>
          </a:xfrm>
          <a:prstGeom prst="rect">
            <a:avLst/>
          </a:prstGeom>
        </p:spPr>
      </p:pic>
    </p:spTree>
    <p:extLst>
      <p:ext uri="{BB962C8B-B14F-4D97-AF65-F5344CB8AC3E}">
        <p14:creationId xmlns:p14="http://schemas.microsoft.com/office/powerpoint/2010/main" val="81193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3026" y="1414951"/>
            <a:ext cx="9144000" cy="2387600"/>
          </a:xfrm>
        </p:spPr>
        <p:txBody>
          <a:bodyPr>
            <a:normAutofit/>
          </a:bodyPr>
          <a:lstStyle/>
          <a:p>
            <a:pPr algn="ctr"/>
            <a:r>
              <a:rPr lang="en-US" sz="12500" spc="600" dirty="0">
                <a:solidFill>
                  <a:srgbClr val="006C67"/>
                </a:solidFill>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1575229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chemeClr val="tx1">
                    <a:lumMod val="50000"/>
                    <a:lumOff val="50000"/>
                  </a:schemeClr>
                </a:solidFill>
              </a:rPr>
              <a:t>Parent Annual Fund benchmarks</a:t>
            </a:r>
          </a:p>
        </p:txBody>
      </p:sp>
      <p:graphicFrame>
        <p:nvGraphicFramePr>
          <p:cNvPr id="7" name="Table 6"/>
          <p:cNvGraphicFramePr>
            <a:graphicFrameLocks noGrp="1"/>
          </p:cNvGraphicFramePr>
          <p:nvPr>
            <p:extLst>
              <p:ext uri="{D42A27DB-BD31-4B8C-83A1-F6EECF244321}">
                <p14:modId xmlns:p14="http://schemas.microsoft.com/office/powerpoint/2010/main" val="2987656178"/>
              </p:ext>
            </p:extLst>
          </p:nvPr>
        </p:nvGraphicFramePr>
        <p:xfrm>
          <a:off x="2678544" y="1810328"/>
          <a:ext cx="6171563" cy="2275840"/>
        </p:xfrm>
        <a:graphic>
          <a:graphicData uri="http://schemas.openxmlformats.org/drawingml/2006/table">
            <a:tbl>
              <a:tblPr firstRow="1" bandRow="1">
                <a:tableStyleId>{5C22544A-7EE6-4342-B048-85BDC9FD1C3A}</a:tableStyleId>
              </a:tblPr>
              <a:tblGrid>
                <a:gridCol w="1450702">
                  <a:extLst>
                    <a:ext uri="{9D8B030D-6E8A-4147-A177-3AD203B41FA5}">
                      <a16:colId xmlns:a16="http://schemas.microsoft.com/office/drawing/2014/main" val="20000"/>
                    </a:ext>
                  </a:extLst>
                </a:gridCol>
                <a:gridCol w="1387888">
                  <a:extLst>
                    <a:ext uri="{9D8B030D-6E8A-4147-A177-3AD203B41FA5}">
                      <a16:colId xmlns:a16="http://schemas.microsoft.com/office/drawing/2014/main" val="20001"/>
                    </a:ext>
                  </a:extLst>
                </a:gridCol>
                <a:gridCol w="1561375">
                  <a:extLst>
                    <a:ext uri="{9D8B030D-6E8A-4147-A177-3AD203B41FA5}">
                      <a16:colId xmlns:a16="http://schemas.microsoft.com/office/drawing/2014/main" val="20002"/>
                    </a:ext>
                  </a:extLst>
                </a:gridCol>
                <a:gridCol w="1771598">
                  <a:extLst>
                    <a:ext uri="{9D8B030D-6E8A-4147-A177-3AD203B41FA5}">
                      <a16:colId xmlns:a16="http://schemas.microsoft.com/office/drawing/2014/main" val="20003"/>
                    </a:ext>
                  </a:extLst>
                </a:gridCol>
              </a:tblGrid>
              <a:tr h="792480">
                <a:tc>
                  <a:txBody>
                    <a:bodyPr/>
                    <a:lstStyle/>
                    <a:p>
                      <a:pPr algn="ctr"/>
                      <a:endParaRPr lang="en-US" dirty="0"/>
                    </a:p>
                  </a:txBody>
                  <a:tcPr>
                    <a:solidFill>
                      <a:srgbClr val="00B0F0"/>
                    </a:solidFill>
                  </a:tcPr>
                </a:tc>
                <a:tc>
                  <a:txBody>
                    <a:bodyPr/>
                    <a:lstStyle/>
                    <a:p>
                      <a:pPr algn="ctr"/>
                      <a:r>
                        <a:rPr lang="en-US" dirty="0"/>
                        <a:t>Families in School</a:t>
                      </a:r>
                    </a:p>
                  </a:txBody>
                  <a:tcPr>
                    <a:solidFill>
                      <a:srgbClr val="00B0F0"/>
                    </a:solidFill>
                  </a:tcPr>
                </a:tc>
                <a:tc>
                  <a:txBody>
                    <a:bodyPr/>
                    <a:lstStyle/>
                    <a:p>
                      <a:pPr algn="ctr"/>
                      <a:r>
                        <a:rPr lang="en-US" dirty="0"/>
                        <a:t>Families Participated</a:t>
                      </a:r>
                    </a:p>
                  </a:txBody>
                  <a:tcPr>
                    <a:solidFill>
                      <a:srgbClr val="00B0F0"/>
                    </a:solidFill>
                  </a:tcPr>
                </a:tc>
                <a:tc>
                  <a:txBody>
                    <a:bodyPr/>
                    <a:lstStyle/>
                    <a:p>
                      <a:pPr algn="ctr"/>
                      <a:r>
                        <a:rPr lang="en-US" dirty="0"/>
                        <a:t>% Families Participated</a:t>
                      </a:r>
                    </a:p>
                  </a:txBody>
                  <a:tcPr>
                    <a:solidFill>
                      <a:srgbClr val="00B0F0"/>
                    </a:solidFill>
                  </a:tcPr>
                </a:tc>
                <a:extLst>
                  <a:ext uri="{0D108BD9-81ED-4DB2-BD59-A6C34878D82A}">
                    <a16:rowId xmlns:a16="http://schemas.microsoft.com/office/drawing/2014/main" val="10000"/>
                  </a:ext>
                </a:extLst>
              </a:tr>
              <a:tr h="370840">
                <a:tc>
                  <a:txBody>
                    <a:bodyPr/>
                    <a:lstStyle/>
                    <a:p>
                      <a:pPr algn="ctr"/>
                      <a:r>
                        <a:rPr lang="en-US" dirty="0"/>
                        <a:t>FY13</a:t>
                      </a:r>
                    </a:p>
                  </a:txBody>
                  <a:tcPr/>
                </a:tc>
                <a:tc>
                  <a:txBody>
                    <a:bodyPr/>
                    <a:lstStyle/>
                    <a:p>
                      <a:pPr algn="ctr"/>
                      <a:r>
                        <a:rPr lang="en-US" dirty="0"/>
                        <a:t>620</a:t>
                      </a:r>
                    </a:p>
                  </a:txBody>
                  <a:tcPr/>
                </a:tc>
                <a:tc>
                  <a:txBody>
                    <a:bodyPr/>
                    <a:lstStyle/>
                    <a:p>
                      <a:pPr algn="ctr"/>
                      <a:r>
                        <a:rPr lang="en-US" dirty="0"/>
                        <a:t>389</a:t>
                      </a:r>
                    </a:p>
                  </a:txBody>
                  <a:tcPr/>
                </a:tc>
                <a:tc>
                  <a:txBody>
                    <a:bodyPr/>
                    <a:lstStyle/>
                    <a:p>
                      <a:pPr algn="ctr"/>
                      <a:r>
                        <a:rPr lang="en-US" dirty="0"/>
                        <a:t>63%</a:t>
                      </a:r>
                    </a:p>
                  </a:txBody>
                  <a:tcPr/>
                </a:tc>
                <a:extLst>
                  <a:ext uri="{0D108BD9-81ED-4DB2-BD59-A6C34878D82A}">
                    <a16:rowId xmlns:a16="http://schemas.microsoft.com/office/drawing/2014/main" val="10001"/>
                  </a:ext>
                </a:extLst>
              </a:tr>
              <a:tr h="370840">
                <a:tc>
                  <a:txBody>
                    <a:bodyPr/>
                    <a:lstStyle/>
                    <a:p>
                      <a:pPr algn="ctr"/>
                      <a:r>
                        <a:rPr lang="en-US" dirty="0"/>
                        <a:t>FY14</a:t>
                      </a:r>
                    </a:p>
                  </a:txBody>
                  <a:tcPr/>
                </a:tc>
                <a:tc>
                  <a:txBody>
                    <a:bodyPr/>
                    <a:lstStyle/>
                    <a:p>
                      <a:pPr algn="ctr"/>
                      <a:r>
                        <a:rPr lang="en-US" dirty="0"/>
                        <a:t>640</a:t>
                      </a:r>
                    </a:p>
                  </a:txBody>
                  <a:tcPr/>
                </a:tc>
                <a:tc>
                  <a:txBody>
                    <a:bodyPr/>
                    <a:lstStyle/>
                    <a:p>
                      <a:pPr algn="ctr"/>
                      <a:r>
                        <a:rPr lang="en-US" dirty="0"/>
                        <a:t>405</a:t>
                      </a:r>
                    </a:p>
                  </a:txBody>
                  <a:tcPr/>
                </a:tc>
                <a:tc>
                  <a:txBody>
                    <a:bodyPr/>
                    <a:lstStyle/>
                    <a:p>
                      <a:pPr algn="ctr"/>
                      <a:r>
                        <a:rPr lang="en-US" dirty="0"/>
                        <a:t>63%</a:t>
                      </a:r>
                    </a:p>
                  </a:txBody>
                  <a:tcPr/>
                </a:tc>
                <a:extLst>
                  <a:ext uri="{0D108BD9-81ED-4DB2-BD59-A6C34878D82A}">
                    <a16:rowId xmlns:a16="http://schemas.microsoft.com/office/drawing/2014/main" val="10002"/>
                  </a:ext>
                </a:extLst>
              </a:tr>
              <a:tr h="370840">
                <a:tc>
                  <a:txBody>
                    <a:bodyPr/>
                    <a:lstStyle/>
                    <a:p>
                      <a:pPr algn="ctr"/>
                      <a:r>
                        <a:rPr lang="en-US" dirty="0"/>
                        <a:t>FY15</a:t>
                      </a:r>
                    </a:p>
                  </a:txBody>
                  <a:tcPr/>
                </a:tc>
                <a:tc>
                  <a:txBody>
                    <a:bodyPr/>
                    <a:lstStyle/>
                    <a:p>
                      <a:pPr algn="ctr"/>
                      <a:r>
                        <a:rPr lang="en-US" dirty="0"/>
                        <a:t>630</a:t>
                      </a:r>
                    </a:p>
                  </a:txBody>
                  <a:tcPr/>
                </a:tc>
                <a:tc>
                  <a:txBody>
                    <a:bodyPr/>
                    <a:lstStyle/>
                    <a:p>
                      <a:pPr algn="ctr"/>
                      <a:r>
                        <a:rPr lang="en-US" dirty="0"/>
                        <a:t>381</a:t>
                      </a:r>
                    </a:p>
                  </a:txBody>
                  <a:tcPr/>
                </a:tc>
                <a:tc>
                  <a:txBody>
                    <a:bodyPr/>
                    <a:lstStyle/>
                    <a:p>
                      <a:pPr algn="ctr"/>
                      <a:r>
                        <a:rPr lang="en-US" dirty="0"/>
                        <a:t>60%</a:t>
                      </a:r>
                    </a:p>
                  </a:txBody>
                  <a:tcPr/>
                </a:tc>
                <a:extLst>
                  <a:ext uri="{0D108BD9-81ED-4DB2-BD59-A6C34878D82A}">
                    <a16:rowId xmlns:a16="http://schemas.microsoft.com/office/drawing/2014/main" val="10003"/>
                  </a:ext>
                </a:extLst>
              </a:tr>
              <a:tr h="370840">
                <a:tc>
                  <a:txBody>
                    <a:bodyPr/>
                    <a:lstStyle/>
                    <a:p>
                      <a:pPr algn="ctr"/>
                      <a:r>
                        <a:rPr lang="en-US" dirty="0"/>
                        <a:t>FY16</a:t>
                      </a:r>
                    </a:p>
                  </a:txBody>
                  <a:tcPr/>
                </a:tc>
                <a:tc>
                  <a:txBody>
                    <a:bodyPr/>
                    <a:lstStyle/>
                    <a:p>
                      <a:pPr algn="ctr"/>
                      <a:r>
                        <a:rPr lang="en-US" dirty="0"/>
                        <a:t>638</a:t>
                      </a:r>
                    </a:p>
                  </a:txBody>
                  <a:tcPr/>
                </a:tc>
                <a:tc>
                  <a:txBody>
                    <a:bodyPr/>
                    <a:lstStyle/>
                    <a:p>
                      <a:pPr algn="ctr"/>
                      <a:r>
                        <a:rPr lang="en-US" dirty="0"/>
                        <a:t>516</a:t>
                      </a:r>
                    </a:p>
                  </a:txBody>
                  <a:tcPr/>
                </a:tc>
                <a:tc>
                  <a:txBody>
                    <a:bodyPr/>
                    <a:lstStyle/>
                    <a:p>
                      <a:pPr algn="ctr"/>
                      <a:r>
                        <a:rPr lang="en-US" dirty="0"/>
                        <a:t>81%</a:t>
                      </a:r>
                    </a:p>
                  </a:txBody>
                  <a:tcPr/>
                </a:tc>
                <a:extLst>
                  <a:ext uri="{0D108BD9-81ED-4DB2-BD59-A6C34878D82A}">
                    <a16:rowId xmlns:a16="http://schemas.microsoft.com/office/drawing/2014/main" val="3331364850"/>
                  </a:ext>
                </a:extLst>
              </a:tr>
            </a:tbl>
          </a:graphicData>
        </a:graphic>
      </p:graphicFrame>
      <p:sp>
        <p:nvSpPr>
          <p:cNvPr id="10" name="TextBox 9"/>
          <p:cNvSpPr txBox="1"/>
          <p:nvPr/>
        </p:nvSpPr>
        <p:spPr>
          <a:xfrm>
            <a:off x="2567866" y="4343400"/>
            <a:ext cx="7010400" cy="1477328"/>
          </a:xfrm>
          <a:prstGeom prst="rect">
            <a:avLst/>
          </a:prstGeom>
          <a:noFill/>
        </p:spPr>
        <p:txBody>
          <a:bodyPr wrap="square" rtlCol="0">
            <a:spAutoFit/>
          </a:bodyPr>
          <a:lstStyle/>
          <a:p>
            <a:r>
              <a:rPr lang="en-US" kern="0" dirty="0">
                <a:solidFill>
                  <a:sysClr val="windowText" lastClr="000000"/>
                </a:solidFill>
              </a:rPr>
              <a:t>In FY16</a:t>
            </a:r>
          </a:p>
          <a:p>
            <a:pPr marL="285750" indent="-285750">
              <a:buFont typeface="Arial" panose="020B0604020202020204" pitchFamily="34" charset="0"/>
              <a:buChar char="•"/>
            </a:pPr>
            <a:r>
              <a:rPr lang="en-US" kern="0" dirty="0">
                <a:solidFill>
                  <a:sysClr val="windowText" lastClr="000000"/>
                </a:solidFill>
              </a:rPr>
              <a:t>122 families did not make a gift (area of opportunity)</a:t>
            </a:r>
          </a:p>
          <a:p>
            <a:pPr marL="285750" indent="-285750">
              <a:buFont typeface="Arial" panose="020B0604020202020204" pitchFamily="34" charset="0"/>
              <a:buChar char="•"/>
            </a:pPr>
            <a:r>
              <a:rPr lang="en-US" kern="0" dirty="0">
                <a:solidFill>
                  <a:sysClr val="windowText" lastClr="000000"/>
                </a:solidFill>
              </a:rPr>
              <a:t>66% of families receiving assistance made a gift to the annual fund</a:t>
            </a:r>
          </a:p>
          <a:p>
            <a:endParaRPr lang="en-US" kern="0" dirty="0">
              <a:solidFill>
                <a:sysClr val="windowText" lastClr="000000"/>
              </a:solidFill>
            </a:endParaRPr>
          </a:p>
        </p:txBody>
      </p:sp>
      <p:pic>
        <p:nvPicPr>
          <p:cNvPr id="5" name="Picture 4" descr="image8-small.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1081" y="5878674"/>
            <a:ext cx="2191789" cy="8200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3554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67359848"/>
              </p:ext>
            </p:extLst>
          </p:nvPr>
        </p:nvGraphicFramePr>
        <p:xfrm>
          <a:off x="2669344" y="1417638"/>
          <a:ext cx="6853312" cy="4710335"/>
        </p:xfrm>
        <a:graphic>
          <a:graphicData uri="http://schemas.openxmlformats.org/drawingml/2006/table">
            <a:tbl>
              <a:tblPr>
                <a:tableStyleId>{5C22544A-7EE6-4342-B048-85BDC9FD1C3A}</a:tableStyleId>
              </a:tblPr>
              <a:tblGrid>
                <a:gridCol w="796897">
                  <a:extLst>
                    <a:ext uri="{9D8B030D-6E8A-4147-A177-3AD203B41FA5}">
                      <a16:colId xmlns:a16="http://schemas.microsoft.com/office/drawing/2014/main" val="20000"/>
                    </a:ext>
                  </a:extLst>
                </a:gridCol>
                <a:gridCol w="876586">
                  <a:extLst>
                    <a:ext uri="{9D8B030D-6E8A-4147-A177-3AD203B41FA5}">
                      <a16:colId xmlns:a16="http://schemas.microsoft.com/office/drawing/2014/main" val="20001"/>
                    </a:ext>
                  </a:extLst>
                </a:gridCol>
                <a:gridCol w="1115655">
                  <a:extLst>
                    <a:ext uri="{9D8B030D-6E8A-4147-A177-3AD203B41FA5}">
                      <a16:colId xmlns:a16="http://schemas.microsoft.com/office/drawing/2014/main" val="20002"/>
                    </a:ext>
                  </a:extLst>
                </a:gridCol>
                <a:gridCol w="1494488">
                  <a:extLst>
                    <a:ext uri="{9D8B030D-6E8A-4147-A177-3AD203B41FA5}">
                      <a16:colId xmlns:a16="http://schemas.microsoft.com/office/drawing/2014/main" val="20003"/>
                    </a:ext>
                  </a:extLst>
                </a:gridCol>
                <a:gridCol w="1055582">
                  <a:extLst>
                    <a:ext uri="{9D8B030D-6E8A-4147-A177-3AD203B41FA5}">
                      <a16:colId xmlns:a16="http://schemas.microsoft.com/office/drawing/2014/main" val="20004"/>
                    </a:ext>
                  </a:extLst>
                </a:gridCol>
                <a:gridCol w="1514104">
                  <a:extLst>
                    <a:ext uri="{9D8B030D-6E8A-4147-A177-3AD203B41FA5}">
                      <a16:colId xmlns:a16="http://schemas.microsoft.com/office/drawing/2014/main" val="20005"/>
                    </a:ext>
                  </a:extLst>
                </a:gridCol>
              </a:tblGrid>
              <a:tr h="1127393">
                <a:tc>
                  <a:txBody>
                    <a:bodyPr/>
                    <a:lstStyle/>
                    <a:p>
                      <a:pPr algn="ctr" fontAlgn="b"/>
                      <a:r>
                        <a:rPr lang="en-US" sz="1800" u="none" strike="noStrike" dirty="0">
                          <a:effectLst/>
                        </a:rPr>
                        <a:t>Class</a:t>
                      </a:r>
                      <a:endParaRPr lang="en-US" sz="1800" b="1" i="0" u="none" strike="noStrike" dirty="0">
                        <a:solidFill>
                          <a:srgbClr val="FFFFFF"/>
                        </a:solidFill>
                        <a:effectLst/>
                        <a:latin typeface="Calibri"/>
                      </a:endParaRPr>
                    </a:p>
                  </a:txBody>
                  <a:tcPr marL="9525" marR="9525" marT="9525" marB="0" anchor="b"/>
                </a:tc>
                <a:tc>
                  <a:txBody>
                    <a:bodyPr/>
                    <a:lstStyle/>
                    <a:p>
                      <a:pPr algn="ctr" fontAlgn="b"/>
                      <a:r>
                        <a:rPr lang="en-US" sz="1800" u="none" strike="noStrike" dirty="0">
                          <a:effectLst/>
                        </a:rPr>
                        <a:t>Grade</a:t>
                      </a:r>
                      <a:endParaRPr lang="en-US" sz="1800" b="1" i="0" u="none" strike="noStrike" dirty="0">
                        <a:solidFill>
                          <a:srgbClr val="FFFFFF"/>
                        </a:solidFill>
                        <a:effectLst/>
                        <a:latin typeface="Calibri"/>
                      </a:endParaRPr>
                    </a:p>
                  </a:txBody>
                  <a:tcPr marL="9525" marR="9525" marT="9525" marB="0" anchor="b"/>
                </a:tc>
                <a:tc>
                  <a:txBody>
                    <a:bodyPr/>
                    <a:lstStyle/>
                    <a:p>
                      <a:pPr algn="ctr" fontAlgn="b"/>
                      <a:r>
                        <a:rPr lang="en-US" sz="1800" u="none" strike="noStrike" dirty="0">
                          <a:effectLst/>
                        </a:rPr>
                        <a:t>Total Families in Grade</a:t>
                      </a:r>
                      <a:endParaRPr lang="en-US" sz="1800" b="1" i="0" u="none" strike="noStrike" dirty="0">
                        <a:solidFill>
                          <a:srgbClr val="FFFFFF"/>
                        </a:solidFill>
                        <a:effectLst/>
                        <a:latin typeface="Calibri"/>
                      </a:endParaRPr>
                    </a:p>
                  </a:txBody>
                  <a:tcPr marL="9525" marR="9525" marT="9525" marB="0" anchor="b"/>
                </a:tc>
                <a:tc>
                  <a:txBody>
                    <a:bodyPr/>
                    <a:lstStyle/>
                    <a:p>
                      <a:pPr algn="ctr" fontAlgn="b"/>
                      <a:r>
                        <a:rPr lang="en-US" sz="1800" u="none" strike="noStrike" dirty="0">
                          <a:effectLst/>
                        </a:rPr>
                        <a:t>FY16</a:t>
                      </a:r>
                      <a:r>
                        <a:rPr lang="en-US" sz="1800" u="none" strike="noStrike" baseline="0" dirty="0">
                          <a:effectLst/>
                        </a:rPr>
                        <a:t> </a:t>
                      </a:r>
                      <a:r>
                        <a:rPr lang="en-US" sz="1800" u="none" strike="noStrike" dirty="0">
                          <a:effectLst/>
                        </a:rPr>
                        <a:t>Participation</a:t>
                      </a:r>
                      <a:endParaRPr lang="en-US" sz="1800" b="1" i="0" u="none" strike="noStrike" dirty="0">
                        <a:solidFill>
                          <a:srgbClr val="FFFFFF"/>
                        </a:solidFill>
                        <a:effectLst/>
                        <a:latin typeface="Calibri"/>
                      </a:endParaRPr>
                    </a:p>
                  </a:txBody>
                  <a:tcPr marL="9525" marR="9525" marT="9525" marB="0" anchor="b">
                    <a:solidFill>
                      <a:schemeClr val="tx2">
                        <a:lumMod val="40000"/>
                        <a:lumOff val="60000"/>
                      </a:schemeClr>
                    </a:solidFill>
                  </a:tcPr>
                </a:tc>
                <a:tc>
                  <a:txBody>
                    <a:bodyPr/>
                    <a:lstStyle/>
                    <a:p>
                      <a:pPr algn="ctr" fontAlgn="b"/>
                      <a:r>
                        <a:rPr lang="en-US" sz="1800" b="0" i="0" u="none" strike="noStrike" dirty="0">
                          <a:solidFill>
                            <a:schemeClr val="tx1"/>
                          </a:solidFill>
                          <a:effectLst/>
                          <a:latin typeface="Calibri"/>
                        </a:rPr>
                        <a:t>FY15 Total Families</a:t>
                      </a:r>
                    </a:p>
                  </a:txBody>
                  <a:tcPr marL="9525" marR="9525" marT="9525" marB="0" anchor="b"/>
                </a:tc>
                <a:tc>
                  <a:txBody>
                    <a:bodyPr/>
                    <a:lstStyle/>
                    <a:p>
                      <a:pPr algn="ctr" fontAlgn="b"/>
                      <a:r>
                        <a:rPr lang="en-US" sz="1800" b="0" i="0" u="none" strike="noStrike" dirty="0">
                          <a:solidFill>
                            <a:schemeClr val="tx1"/>
                          </a:solidFill>
                          <a:effectLst/>
                          <a:latin typeface="Calibri"/>
                        </a:rPr>
                        <a:t>FY15 Participation</a:t>
                      </a:r>
                    </a:p>
                  </a:txBody>
                  <a:tcPr marL="9525" marR="9525" marT="9525" marB="0" anchor="b"/>
                </a:tc>
                <a:extLst>
                  <a:ext uri="{0D108BD9-81ED-4DB2-BD59-A6C34878D82A}">
                    <a16:rowId xmlns:a16="http://schemas.microsoft.com/office/drawing/2014/main" val="10000"/>
                  </a:ext>
                </a:extLst>
              </a:tr>
              <a:tr h="324318">
                <a:tc>
                  <a:txBody>
                    <a:bodyPr/>
                    <a:lstStyle/>
                    <a:p>
                      <a:pPr algn="r"/>
                      <a:r>
                        <a:rPr lang="en-US" sz="1800" dirty="0"/>
                        <a:t>2026</a:t>
                      </a:r>
                    </a:p>
                  </a:txBody>
                  <a:tcPr marL="9525" marR="9525" marT="9525" marB="0" anchor="b"/>
                </a:tc>
                <a:tc>
                  <a:txBody>
                    <a:bodyPr/>
                    <a:lstStyle/>
                    <a:p>
                      <a:pPr algn="ctr" fontAlgn="b"/>
                      <a:r>
                        <a:rPr lang="en-US" sz="1800" u="none" strike="noStrike">
                          <a:effectLst/>
                        </a:rPr>
                        <a:t>Pre3</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80</a:t>
                      </a:r>
                    </a:p>
                  </a:txBody>
                  <a:tcPr marL="9525" marR="9525" marT="9525" marB="0" anchor="b"/>
                </a:tc>
                <a:tc>
                  <a:txBody>
                    <a:bodyPr/>
                    <a:lstStyle/>
                    <a:p>
                      <a:pPr algn="ctr" fontAlgn="b"/>
                      <a:r>
                        <a:rPr lang="en-US" sz="1800" b="0" i="0" u="none" strike="noStrike" dirty="0">
                          <a:solidFill>
                            <a:srgbClr val="000000"/>
                          </a:solidFill>
                          <a:effectLst/>
                          <a:latin typeface="Calibri"/>
                        </a:rPr>
                        <a:t>85%</a:t>
                      </a:r>
                    </a:p>
                  </a:txBody>
                  <a:tcPr marL="9525" marR="9525" marT="9525" marB="0" anchor="b">
                    <a:solidFill>
                      <a:schemeClr val="tx2">
                        <a:lumMod val="40000"/>
                        <a:lumOff val="60000"/>
                      </a:schemeClr>
                    </a:solidFill>
                  </a:tcPr>
                </a:tc>
                <a:tc>
                  <a:txBody>
                    <a:bodyPr/>
                    <a:lstStyle/>
                    <a:p>
                      <a:pPr algn="ctr" fontAlgn="b"/>
                      <a:endParaRPr lang="en-US" sz="1800" b="0" i="0" u="none" strike="noStrike" dirty="0">
                        <a:solidFill>
                          <a:srgbClr val="000000"/>
                        </a:solidFill>
                        <a:effectLst/>
                        <a:latin typeface="Calibri"/>
                      </a:endParaRPr>
                    </a:p>
                  </a:txBody>
                  <a:tcPr marL="9525" marR="9525" marT="9525" marB="0" anchor="b"/>
                </a:tc>
                <a:tc>
                  <a:txBody>
                    <a:bodyPr/>
                    <a:lstStyle/>
                    <a:p>
                      <a:pPr algn="ctr" fontAlgn="b"/>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339762">
                <a:tc>
                  <a:txBody>
                    <a:bodyPr/>
                    <a:lstStyle/>
                    <a:p>
                      <a:pPr algn="r" fontAlgn="b"/>
                      <a:r>
                        <a:rPr lang="en-US" sz="1800" u="none" strike="noStrike" dirty="0">
                          <a:effectLst/>
                        </a:rPr>
                        <a:t>2025</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Pre4</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95</a:t>
                      </a:r>
                    </a:p>
                  </a:txBody>
                  <a:tcPr marL="9525" marR="9525" marT="9525" marB="0" anchor="b"/>
                </a:tc>
                <a:tc>
                  <a:txBody>
                    <a:bodyPr/>
                    <a:lstStyle/>
                    <a:p>
                      <a:pPr algn="ctr" fontAlgn="b"/>
                      <a:r>
                        <a:rPr lang="en-US" sz="1800" b="0" i="0" u="none" strike="noStrike" dirty="0">
                          <a:solidFill>
                            <a:srgbClr val="000000"/>
                          </a:solidFill>
                          <a:effectLst/>
                          <a:latin typeface="Calibri"/>
                        </a:rPr>
                        <a:t>82.11%</a:t>
                      </a:r>
                    </a:p>
                  </a:txBody>
                  <a:tcPr marL="9525" marR="9525" marT="9525" marB="0" anchor="b">
                    <a:solidFill>
                      <a:schemeClr val="tx2">
                        <a:lumMod val="40000"/>
                        <a:lumOff val="60000"/>
                      </a:schemeClr>
                    </a:solidFill>
                  </a:tcPr>
                </a:tc>
                <a:tc>
                  <a:txBody>
                    <a:bodyPr/>
                    <a:lstStyle/>
                    <a:p>
                      <a:pPr algn="ctr" fontAlgn="b"/>
                      <a:r>
                        <a:rPr lang="en-US" sz="1800" u="none" strike="noStrike" dirty="0">
                          <a:effectLst/>
                        </a:rPr>
                        <a:t>83</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80.72%</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324318">
                <a:tc>
                  <a:txBody>
                    <a:bodyPr/>
                    <a:lstStyle/>
                    <a:p>
                      <a:pPr algn="r" fontAlgn="b"/>
                      <a:r>
                        <a:rPr lang="en-US" sz="1800" u="none" strike="noStrike" dirty="0">
                          <a:effectLst/>
                        </a:rPr>
                        <a:t>2024</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K</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90</a:t>
                      </a:r>
                    </a:p>
                  </a:txBody>
                  <a:tcPr marL="9525" marR="9525" marT="9525" marB="0" anchor="b"/>
                </a:tc>
                <a:tc>
                  <a:txBody>
                    <a:bodyPr/>
                    <a:lstStyle/>
                    <a:p>
                      <a:pPr algn="ctr" fontAlgn="b"/>
                      <a:r>
                        <a:rPr lang="en-US" sz="1800" b="0" i="0" u="none" strike="noStrike" dirty="0">
                          <a:solidFill>
                            <a:srgbClr val="000000"/>
                          </a:solidFill>
                          <a:effectLst/>
                          <a:latin typeface="Calibri"/>
                        </a:rPr>
                        <a:t>81.11%</a:t>
                      </a:r>
                    </a:p>
                  </a:txBody>
                  <a:tcPr marL="9525" marR="9525" marT="9525" marB="0" anchor="b">
                    <a:solidFill>
                      <a:schemeClr val="tx2">
                        <a:lumMod val="40000"/>
                        <a:lumOff val="60000"/>
                      </a:schemeClr>
                    </a:solidFill>
                  </a:tcPr>
                </a:tc>
                <a:tc>
                  <a:txBody>
                    <a:bodyPr/>
                    <a:lstStyle/>
                    <a:p>
                      <a:pPr algn="ctr" fontAlgn="b"/>
                      <a:r>
                        <a:rPr lang="en-US" sz="1800" u="none" strike="noStrike" dirty="0">
                          <a:effectLst/>
                        </a:rPr>
                        <a:t>92</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59.78%</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324318">
                <a:tc>
                  <a:txBody>
                    <a:bodyPr/>
                    <a:lstStyle/>
                    <a:p>
                      <a:pPr algn="r" fontAlgn="b"/>
                      <a:r>
                        <a:rPr lang="en-US" sz="1800" u="none" strike="noStrike" dirty="0">
                          <a:effectLst/>
                        </a:rPr>
                        <a:t>2023</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1</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88</a:t>
                      </a:r>
                    </a:p>
                  </a:txBody>
                  <a:tcPr marL="9525" marR="9525" marT="9525" marB="0" anchor="b"/>
                </a:tc>
                <a:tc>
                  <a:txBody>
                    <a:bodyPr/>
                    <a:lstStyle/>
                    <a:p>
                      <a:pPr algn="ctr" fontAlgn="b"/>
                      <a:r>
                        <a:rPr lang="en-US" sz="1800" b="0" i="0" u="none" strike="noStrike" dirty="0">
                          <a:solidFill>
                            <a:srgbClr val="000000"/>
                          </a:solidFill>
                          <a:effectLst/>
                          <a:latin typeface="Calibri"/>
                        </a:rPr>
                        <a:t>92.05%</a:t>
                      </a:r>
                    </a:p>
                  </a:txBody>
                  <a:tcPr marL="9525" marR="9525" marT="9525" marB="0" anchor="b">
                    <a:solidFill>
                      <a:schemeClr val="tx2">
                        <a:lumMod val="40000"/>
                        <a:lumOff val="60000"/>
                      </a:schemeClr>
                    </a:solidFill>
                  </a:tcPr>
                </a:tc>
                <a:tc>
                  <a:txBody>
                    <a:bodyPr/>
                    <a:lstStyle/>
                    <a:p>
                      <a:pPr algn="ctr" fontAlgn="b"/>
                      <a:r>
                        <a:rPr lang="en-US" sz="1800" u="none" strike="noStrike" dirty="0">
                          <a:effectLst/>
                        </a:rPr>
                        <a:t>95</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69.47%</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24318">
                <a:tc>
                  <a:txBody>
                    <a:bodyPr/>
                    <a:lstStyle/>
                    <a:p>
                      <a:pPr algn="r" fontAlgn="b"/>
                      <a:r>
                        <a:rPr lang="en-US" sz="1800" u="none" strike="noStrike" dirty="0">
                          <a:effectLst/>
                        </a:rPr>
                        <a:t>2022</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98</a:t>
                      </a:r>
                    </a:p>
                  </a:txBody>
                  <a:tcPr marL="9525" marR="9525" marT="9525" marB="0" anchor="b"/>
                </a:tc>
                <a:tc>
                  <a:txBody>
                    <a:bodyPr/>
                    <a:lstStyle/>
                    <a:p>
                      <a:pPr algn="ctr" fontAlgn="b"/>
                      <a:r>
                        <a:rPr lang="en-US" sz="1800" b="0" i="0" u="none" strike="noStrike" dirty="0">
                          <a:solidFill>
                            <a:srgbClr val="000000"/>
                          </a:solidFill>
                          <a:effectLst/>
                          <a:latin typeface="Calibri"/>
                        </a:rPr>
                        <a:t>91.84%</a:t>
                      </a:r>
                    </a:p>
                  </a:txBody>
                  <a:tcPr marL="9525" marR="9525" marT="9525" marB="0" anchor="b">
                    <a:solidFill>
                      <a:schemeClr val="tx2">
                        <a:lumMod val="40000"/>
                        <a:lumOff val="60000"/>
                      </a:schemeClr>
                    </a:solidFill>
                  </a:tcPr>
                </a:tc>
                <a:tc>
                  <a:txBody>
                    <a:bodyPr/>
                    <a:lstStyle/>
                    <a:p>
                      <a:pPr algn="ctr" fontAlgn="b"/>
                      <a:r>
                        <a:rPr lang="en-US" sz="1800" u="none" strike="noStrike" dirty="0">
                          <a:effectLst/>
                        </a:rPr>
                        <a:t>94</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dirty="0">
                          <a:effectLst/>
                        </a:rPr>
                        <a:t>73.40%</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24318">
                <a:tc>
                  <a:txBody>
                    <a:bodyPr/>
                    <a:lstStyle/>
                    <a:p>
                      <a:pPr algn="r" fontAlgn="b"/>
                      <a:r>
                        <a:rPr lang="en-US" sz="1800" u="none" strike="noStrike" dirty="0">
                          <a:effectLst/>
                        </a:rPr>
                        <a:t>2021</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3</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91</a:t>
                      </a:r>
                    </a:p>
                  </a:txBody>
                  <a:tcPr marL="9525" marR="9525" marT="9525" marB="0" anchor="b"/>
                </a:tc>
                <a:tc>
                  <a:txBody>
                    <a:bodyPr/>
                    <a:lstStyle/>
                    <a:p>
                      <a:pPr algn="ctr" fontAlgn="b"/>
                      <a:r>
                        <a:rPr lang="en-US" sz="1800" b="0" i="0" u="none" strike="noStrike" dirty="0">
                          <a:solidFill>
                            <a:srgbClr val="000000"/>
                          </a:solidFill>
                          <a:effectLst/>
                          <a:latin typeface="Calibri"/>
                        </a:rPr>
                        <a:t>79.12%</a:t>
                      </a:r>
                    </a:p>
                  </a:txBody>
                  <a:tcPr marL="9525" marR="9525" marT="9525" marB="0" anchor="b">
                    <a:solidFill>
                      <a:schemeClr val="tx2">
                        <a:lumMod val="40000"/>
                        <a:lumOff val="60000"/>
                      </a:schemeClr>
                    </a:solidFill>
                  </a:tcPr>
                </a:tc>
                <a:tc>
                  <a:txBody>
                    <a:bodyPr/>
                    <a:lstStyle/>
                    <a:p>
                      <a:pPr algn="ctr" fontAlgn="b"/>
                      <a:r>
                        <a:rPr lang="en-US" sz="1800" u="none" strike="noStrike">
                          <a:effectLst/>
                        </a:rPr>
                        <a:t>90</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60.00%</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324318">
                <a:tc>
                  <a:txBody>
                    <a:bodyPr/>
                    <a:lstStyle/>
                    <a:p>
                      <a:pPr algn="r" fontAlgn="b"/>
                      <a:r>
                        <a:rPr lang="en-US" sz="1800" u="none" strike="noStrike" dirty="0">
                          <a:effectLst/>
                        </a:rPr>
                        <a:t>2020</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4</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84</a:t>
                      </a:r>
                    </a:p>
                  </a:txBody>
                  <a:tcPr marL="9525" marR="9525" marT="9525" marB="0" anchor="b"/>
                </a:tc>
                <a:tc>
                  <a:txBody>
                    <a:bodyPr/>
                    <a:lstStyle/>
                    <a:p>
                      <a:pPr algn="ctr" fontAlgn="b"/>
                      <a:r>
                        <a:rPr lang="en-US" sz="1800" b="0" i="0" u="none" strike="noStrike" dirty="0">
                          <a:solidFill>
                            <a:srgbClr val="000000"/>
                          </a:solidFill>
                          <a:effectLst/>
                          <a:latin typeface="Calibri"/>
                        </a:rPr>
                        <a:t>82.14%</a:t>
                      </a:r>
                    </a:p>
                  </a:txBody>
                  <a:tcPr marL="9525" marR="9525" marT="9525" marB="0" anchor="b">
                    <a:solidFill>
                      <a:schemeClr val="tx2">
                        <a:lumMod val="40000"/>
                        <a:lumOff val="60000"/>
                      </a:schemeClr>
                    </a:solidFill>
                  </a:tcPr>
                </a:tc>
                <a:tc>
                  <a:txBody>
                    <a:bodyPr/>
                    <a:lstStyle/>
                    <a:p>
                      <a:pPr algn="ctr" fontAlgn="b"/>
                      <a:r>
                        <a:rPr lang="en-US" sz="1800" u="none" strike="noStrike">
                          <a:effectLst/>
                        </a:rPr>
                        <a:t>88</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68.18%</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324318">
                <a:tc>
                  <a:txBody>
                    <a:bodyPr/>
                    <a:lstStyle/>
                    <a:p>
                      <a:pPr algn="r" fontAlgn="b"/>
                      <a:r>
                        <a:rPr lang="en-US" sz="1800" u="none" strike="noStrike" dirty="0">
                          <a:effectLst/>
                        </a:rPr>
                        <a:t>2019</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5</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85</a:t>
                      </a:r>
                    </a:p>
                  </a:txBody>
                  <a:tcPr marL="9525" marR="9525" marT="9525" marB="0" anchor="b"/>
                </a:tc>
                <a:tc>
                  <a:txBody>
                    <a:bodyPr/>
                    <a:lstStyle/>
                    <a:p>
                      <a:pPr algn="ctr" fontAlgn="b"/>
                      <a:r>
                        <a:rPr lang="en-US" sz="1800" b="0" i="0" u="none" strike="noStrike" dirty="0">
                          <a:solidFill>
                            <a:srgbClr val="000000"/>
                          </a:solidFill>
                          <a:effectLst/>
                          <a:latin typeface="Calibri"/>
                        </a:rPr>
                        <a:t>80.00%</a:t>
                      </a:r>
                    </a:p>
                  </a:txBody>
                  <a:tcPr marL="9525" marR="9525" marT="9525" marB="0" anchor="b">
                    <a:solidFill>
                      <a:schemeClr val="tx2">
                        <a:lumMod val="40000"/>
                        <a:lumOff val="60000"/>
                      </a:schemeClr>
                    </a:solidFill>
                  </a:tcPr>
                </a:tc>
                <a:tc>
                  <a:txBody>
                    <a:bodyPr/>
                    <a:lstStyle/>
                    <a:p>
                      <a:pPr algn="ctr" fontAlgn="b"/>
                      <a:r>
                        <a:rPr lang="en-US" sz="1800" u="none" strike="noStrike">
                          <a:effectLst/>
                        </a:rPr>
                        <a:t>83</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67.47%</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24318">
                <a:tc>
                  <a:txBody>
                    <a:bodyPr/>
                    <a:lstStyle/>
                    <a:p>
                      <a:pPr algn="r" fontAlgn="b"/>
                      <a:r>
                        <a:rPr lang="en-US" sz="1800" u="none" strike="noStrike" dirty="0">
                          <a:effectLst/>
                        </a:rPr>
                        <a:t>2018</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6</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76</a:t>
                      </a:r>
                    </a:p>
                  </a:txBody>
                  <a:tcPr marL="9525" marR="9525" marT="9525" marB="0" anchor="b"/>
                </a:tc>
                <a:tc>
                  <a:txBody>
                    <a:bodyPr/>
                    <a:lstStyle/>
                    <a:p>
                      <a:pPr algn="ctr" fontAlgn="b"/>
                      <a:r>
                        <a:rPr lang="en-US" sz="1800" b="0" i="0" u="none" strike="noStrike" dirty="0">
                          <a:solidFill>
                            <a:srgbClr val="000000"/>
                          </a:solidFill>
                          <a:effectLst/>
                          <a:latin typeface="Calibri"/>
                        </a:rPr>
                        <a:t>65.79%</a:t>
                      </a:r>
                    </a:p>
                  </a:txBody>
                  <a:tcPr marL="9525" marR="9525" marT="9525" marB="0" anchor="b">
                    <a:solidFill>
                      <a:schemeClr val="tx2">
                        <a:lumMod val="40000"/>
                        <a:lumOff val="60000"/>
                      </a:schemeClr>
                    </a:solidFill>
                  </a:tcPr>
                </a:tc>
                <a:tc>
                  <a:txBody>
                    <a:bodyPr/>
                    <a:lstStyle/>
                    <a:p>
                      <a:pPr algn="ctr" fontAlgn="b"/>
                      <a:r>
                        <a:rPr lang="en-US" sz="1800" u="none" strike="noStrike">
                          <a:effectLst/>
                        </a:rPr>
                        <a:t>73</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49.32%</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24318">
                <a:tc>
                  <a:txBody>
                    <a:bodyPr/>
                    <a:lstStyle/>
                    <a:p>
                      <a:pPr algn="r" fontAlgn="b"/>
                      <a:r>
                        <a:rPr lang="en-US" sz="1800" u="none" strike="noStrike" dirty="0">
                          <a:effectLst/>
                        </a:rPr>
                        <a:t>2017</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u="none" strike="noStrike">
                          <a:effectLst/>
                        </a:rPr>
                        <a:t>7</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92</a:t>
                      </a:r>
                    </a:p>
                  </a:txBody>
                  <a:tcPr marL="9525" marR="9525" marT="9525" marB="0" anchor="b"/>
                </a:tc>
                <a:tc>
                  <a:txBody>
                    <a:bodyPr/>
                    <a:lstStyle/>
                    <a:p>
                      <a:pPr algn="ctr" fontAlgn="b"/>
                      <a:r>
                        <a:rPr lang="en-US" sz="1800" b="0" i="0" u="none" strike="noStrike" dirty="0">
                          <a:solidFill>
                            <a:srgbClr val="000000"/>
                          </a:solidFill>
                          <a:effectLst/>
                          <a:latin typeface="Calibri"/>
                        </a:rPr>
                        <a:t>70.65%</a:t>
                      </a:r>
                    </a:p>
                  </a:txBody>
                  <a:tcPr marL="9525" marR="9525" marT="9525" marB="0" anchor="b">
                    <a:solidFill>
                      <a:schemeClr val="tx2">
                        <a:lumMod val="40000"/>
                        <a:lumOff val="60000"/>
                      </a:schemeClr>
                    </a:solidFill>
                  </a:tcPr>
                </a:tc>
                <a:tc>
                  <a:txBody>
                    <a:bodyPr/>
                    <a:lstStyle/>
                    <a:p>
                      <a:pPr algn="ctr" fontAlgn="b"/>
                      <a:r>
                        <a:rPr lang="en-US" sz="1800" u="none" strike="noStrike">
                          <a:effectLst/>
                        </a:rPr>
                        <a:t>92</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67.39%</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0"/>
                  </a:ext>
                </a:extLst>
              </a:tr>
              <a:tr h="324318">
                <a:tc>
                  <a:txBody>
                    <a:bodyPr/>
                    <a:lstStyle/>
                    <a:p>
                      <a:pPr algn="r" fontAlgn="b"/>
                      <a:r>
                        <a:rPr lang="en-US" sz="1800" u="none" strike="noStrike" dirty="0">
                          <a:effectLst/>
                        </a:rPr>
                        <a:t>2016</a:t>
                      </a:r>
                      <a:endParaRPr lang="en-US" sz="1800" b="0" i="0" u="none" strike="noStrike"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8</a:t>
                      </a:r>
                    </a:p>
                  </a:txBody>
                  <a:tcPr marL="9525" marR="9525" marT="9525" marB="0" anchor="b"/>
                </a:tc>
                <a:tc>
                  <a:txBody>
                    <a:bodyPr/>
                    <a:lstStyle/>
                    <a:p>
                      <a:pPr algn="ctr" fontAlgn="b"/>
                      <a:r>
                        <a:rPr lang="en-US" sz="1800" b="0" i="0" u="none" strike="noStrike" dirty="0">
                          <a:solidFill>
                            <a:srgbClr val="000000"/>
                          </a:solidFill>
                          <a:effectLst/>
                          <a:latin typeface="Calibri"/>
                        </a:rPr>
                        <a:t>74</a:t>
                      </a:r>
                    </a:p>
                  </a:txBody>
                  <a:tcPr marL="9525" marR="9525" marT="9525" marB="0" anchor="b"/>
                </a:tc>
                <a:tc>
                  <a:txBody>
                    <a:bodyPr/>
                    <a:lstStyle/>
                    <a:p>
                      <a:pPr algn="ctr" fontAlgn="b"/>
                      <a:r>
                        <a:rPr lang="en-US" sz="1800" b="0" i="0" u="none" strike="noStrike" dirty="0">
                          <a:solidFill>
                            <a:srgbClr val="000000"/>
                          </a:solidFill>
                          <a:effectLst/>
                          <a:latin typeface="Calibri"/>
                        </a:rPr>
                        <a:t>62.16%</a:t>
                      </a:r>
                    </a:p>
                  </a:txBody>
                  <a:tcPr marL="9525" marR="9525" marT="9525" marB="0" anchor="b">
                    <a:solidFill>
                      <a:schemeClr val="tx2">
                        <a:lumMod val="40000"/>
                        <a:lumOff val="60000"/>
                      </a:schemeClr>
                    </a:solidFill>
                  </a:tcPr>
                </a:tc>
                <a:tc>
                  <a:txBody>
                    <a:bodyPr/>
                    <a:lstStyle/>
                    <a:p>
                      <a:pPr algn="ctr" fontAlgn="b"/>
                      <a:r>
                        <a:rPr lang="en-US" sz="1800" u="none" strike="noStrike">
                          <a:effectLst/>
                        </a:rPr>
                        <a:t>73</a:t>
                      </a:r>
                      <a:endParaRPr lang="en-US" sz="1800" b="0" i="0" u="none" strike="noStrike">
                        <a:solidFill>
                          <a:srgbClr val="000000"/>
                        </a:solidFill>
                        <a:effectLst/>
                        <a:latin typeface="Calibri"/>
                      </a:endParaRPr>
                    </a:p>
                  </a:txBody>
                  <a:tcPr marL="9525" marR="9525" marT="9525" marB="0" anchor="b"/>
                </a:tc>
                <a:tc>
                  <a:txBody>
                    <a:bodyPr/>
                    <a:lstStyle/>
                    <a:p>
                      <a:pPr algn="ctr" fontAlgn="b"/>
                      <a:r>
                        <a:rPr lang="en-US" sz="1800" u="none" strike="noStrike" dirty="0">
                          <a:effectLst/>
                        </a:rPr>
                        <a:t>57.53%</a:t>
                      </a:r>
                      <a:endParaRPr lang="en-US" sz="18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11"/>
                  </a:ext>
                </a:extLst>
              </a:tr>
            </a:tbl>
          </a:graphicData>
        </a:graphic>
      </p:graphicFrame>
      <p:sp>
        <p:nvSpPr>
          <p:cNvPr id="2" name="Title 1"/>
          <p:cNvSpPr>
            <a:spLocks noGrp="1"/>
          </p:cNvSpPr>
          <p:nvPr>
            <p:ph type="title"/>
          </p:nvPr>
        </p:nvSpPr>
        <p:spPr/>
        <p:txBody>
          <a:bodyPr>
            <a:noAutofit/>
          </a:bodyPr>
          <a:lstStyle/>
          <a:p>
            <a:pPr algn="ctr"/>
            <a:r>
              <a:rPr lang="en-US" sz="3600" dirty="0"/>
              <a:t>Parent Annual Fund</a:t>
            </a:r>
            <a:br>
              <a:rPr lang="en-US" sz="3600" dirty="0"/>
            </a:br>
            <a:r>
              <a:rPr lang="en-US" sz="3600" dirty="0"/>
              <a:t>Participation by Grade Level</a:t>
            </a:r>
            <a:br>
              <a:rPr lang="en-US" sz="3600" dirty="0"/>
            </a:br>
            <a:endParaRPr lang="en-US" sz="3600" dirty="0"/>
          </a:p>
        </p:txBody>
      </p:sp>
    </p:spTree>
    <p:extLst>
      <p:ext uri="{BB962C8B-B14F-4D97-AF65-F5344CB8AC3E}">
        <p14:creationId xmlns:p14="http://schemas.microsoft.com/office/powerpoint/2010/main" val="24794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752600"/>
          </a:xfrm>
        </p:spPr>
        <p:txBody>
          <a:bodyPr>
            <a:normAutofit/>
          </a:bodyPr>
          <a:lstStyle/>
          <a:p>
            <a:pPr algn="ctr"/>
            <a:r>
              <a:rPr lang="en-US" sz="3200" dirty="0"/>
              <a:t>Parent Annual Fund</a:t>
            </a:r>
            <a:br>
              <a:rPr lang="en-US" sz="3200" dirty="0"/>
            </a:br>
            <a:r>
              <a:rPr lang="en-US" sz="3200" dirty="0"/>
              <a:t>5 Week Analysis</a:t>
            </a:r>
            <a:br>
              <a:rPr lang="en-US" sz="3200" dirty="0"/>
            </a:br>
            <a:r>
              <a:rPr lang="en-US" sz="3200" dirty="0"/>
              <a:t>Participation Per Week</a:t>
            </a:r>
          </a:p>
        </p:txBody>
      </p:sp>
      <p:graphicFrame>
        <p:nvGraphicFramePr>
          <p:cNvPr id="5" name="Content Placeholder 3"/>
          <p:cNvGraphicFramePr>
            <a:graphicFrameLocks/>
          </p:cNvGraphicFramePr>
          <p:nvPr>
            <p:extLst>
              <p:ext uri="{D42A27DB-BD31-4B8C-83A1-F6EECF244321}">
                <p14:modId xmlns:p14="http://schemas.microsoft.com/office/powerpoint/2010/main" val="306870416"/>
              </p:ext>
            </p:extLst>
          </p:nvPr>
        </p:nvGraphicFramePr>
        <p:xfrm>
          <a:off x="1589650" y="2212144"/>
          <a:ext cx="9200271" cy="1828224"/>
        </p:xfrm>
        <a:graphic>
          <a:graphicData uri="http://schemas.openxmlformats.org/drawingml/2006/table">
            <a:tbl>
              <a:tblPr firstRow="1" bandRow="1">
                <a:tableStyleId>{5C22544A-7EE6-4342-B048-85BDC9FD1C3A}</a:tableStyleId>
              </a:tblPr>
              <a:tblGrid>
                <a:gridCol w="1336430">
                  <a:extLst>
                    <a:ext uri="{9D8B030D-6E8A-4147-A177-3AD203B41FA5}">
                      <a16:colId xmlns:a16="http://schemas.microsoft.com/office/drawing/2014/main" val="20000"/>
                    </a:ext>
                  </a:extLst>
                </a:gridCol>
                <a:gridCol w="942535">
                  <a:extLst>
                    <a:ext uri="{9D8B030D-6E8A-4147-A177-3AD203B41FA5}">
                      <a16:colId xmlns:a16="http://schemas.microsoft.com/office/drawing/2014/main" val="20001"/>
                    </a:ext>
                  </a:extLst>
                </a:gridCol>
                <a:gridCol w="1026942">
                  <a:extLst>
                    <a:ext uri="{9D8B030D-6E8A-4147-A177-3AD203B41FA5}">
                      <a16:colId xmlns:a16="http://schemas.microsoft.com/office/drawing/2014/main" val="20002"/>
                    </a:ext>
                  </a:extLst>
                </a:gridCol>
                <a:gridCol w="1055077">
                  <a:extLst>
                    <a:ext uri="{9D8B030D-6E8A-4147-A177-3AD203B41FA5}">
                      <a16:colId xmlns:a16="http://schemas.microsoft.com/office/drawing/2014/main" val="20003"/>
                    </a:ext>
                  </a:extLst>
                </a:gridCol>
                <a:gridCol w="1223889">
                  <a:extLst>
                    <a:ext uri="{9D8B030D-6E8A-4147-A177-3AD203B41FA5}">
                      <a16:colId xmlns:a16="http://schemas.microsoft.com/office/drawing/2014/main" val="20004"/>
                    </a:ext>
                  </a:extLst>
                </a:gridCol>
                <a:gridCol w="1195755">
                  <a:extLst>
                    <a:ext uri="{9D8B030D-6E8A-4147-A177-3AD203B41FA5}">
                      <a16:colId xmlns:a16="http://schemas.microsoft.com/office/drawing/2014/main" val="20005"/>
                    </a:ext>
                  </a:extLst>
                </a:gridCol>
                <a:gridCol w="1181686">
                  <a:extLst>
                    <a:ext uri="{9D8B030D-6E8A-4147-A177-3AD203B41FA5}">
                      <a16:colId xmlns:a16="http://schemas.microsoft.com/office/drawing/2014/main" val="20006"/>
                    </a:ext>
                  </a:extLst>
                </a:gridCol>
                <a:gridCol w="1237957">
                  <a:extLst>
                    <a:ext uri="{9D8B030D-6E8A-4147-A177-3AD203B41FA5}">
                      <a16:colId xmlns:a16="http://schemas.microsoft.com/office/drawing/2014/main" val="20007"/>
                    </a:ext>
                  </a:extLst>
                </a:gridCol>
              </a:tblGrid>
              <a:tr h="1088229">
                <a:tc>
                  <a:txBody>
                    <a:bodyPr/>
                    <a:lstStyle/>
                    <a:p>
                      <a:endParaRPr lang="en-US" dirty="0"/>
                    </a:p>
                  </a:txBody>
                  <a:tcPr/>
                </a:tc>
                <a:tc>
                  <a:txBody>
                    <a:bodyPr/>
                    <a:lstStyle/>
                    <a:p>
                      <a:r>
                        <a:rPr lang="en-US" dirty="0"/>
                        <a:t>Prior</a:t>
                      </a:r>
                    </a:p>
                  </a:txBody>
                  <a:tcPr/>
                </a:tc>
                <a:tc>
                  <a:txBody>
                    <a:bodyPr/>
                    <a:lstStyle/>
                    <a:p>
                      <a:pPr algn="ctr"/>
                      <a:r>
                        <a:rPr lang="en-US" dirty="0"/>
                        <a:t>Week </a:t>
                      </a:r>
                      <a:br>
                        <a:rPr lang="en-US" dirty="0"/>
                      </a:br>
                      <a:r>
                        <a:rPr lang="en-US" dirty="0"/>
                        <a:t>1</a:t>
                      </a:r>
                    </a:p>
                  </a:txBody>
                  <a:tcPr/>
                </a:tc>
                <a:tc>
                  <a:txBody>
                    <a:bodyPr/>
                    <a:lstStyle/>
                    <a:p>
                      <a:pPr algn="ctr"/>
                      <a:r>
                        <a:rPr lang="en-US" dirty="0"/>
                        <a:t>Week</a:t>
                      </a:r>
                      <a:r>
                        <a:rPr lang="en-US" baseline="0" dirty="0"/>
                        <a:t> </a:t>
                      </a:r>
                      <a:br>
                        <a:rPr lang="en-US" baseline="0" dirty="0"/>
                      </a:br>
                      <a:r>
                        <a:rPr lang="en-US" baseline="0" dirty="0"/>
                        <a:t>2</a:t>
                      </a:r>
                      <a:endParaRPr lang="en-US" dirty="0"/>
                    </a:p>
                  </a:txBody>
                  <a:tcPr/>
                </a:tc>
                <a:tc>
                  <a:txBody>
                    <a:bodyPr/>
                    <a:lstStyle/>
                    <a:p>
                      <a:pPr algn="ctr"/>
                      <a:r>
                        <a:rPr lang="en-US" dirty="0"/>
                        <a:t>Week</a:t>
                      </a:r>
                      <a:br>
                        <a:rPr lang="en-US" dirty="0"/>
                      </a:br>
                      <a:r>
                        <a:rPr lang="en-US" dirty="0"/>
                        <a:t>3 </a:t>
                      </a:r>
                    </a:p>
                  </a:txBody>
                  <a:tcPr/>
                </a:tc>
                <a:tc>
                  <a:txBody>
                    <a:bodyPr/>
                    <a:lstStyle/>
                    <a:p>
                      <a:pPr algn="ctr"/>
                      <a:r>
                        <a:rPr lang="en-US" dirty="0"/>
                        <a:t>Week</a:t>
                      </a:r>
                      <a:br>
                        <a:rPr lang="en-US" dirty="0"/>
                      </a:br>
                      <a:r>
                        <a:rPr lang="en-US" dirty="0"/>
                        <a:t>4</a:t>
                      </a:r>
                    </a:p>
                  </a:txBody>
                  <a:tcPr/>
                </a:tc>
                <a:tc>
                  <a:txBody>
                    <a:bodyPr/>
                    <a:lstStyle/>
                    <a:p>
                      <a:pPr algn="ctr"/>
                      <a:r>
                        <a:rPr lang="en-US" dirty="0"/>
                        <a:t>Week</a:t>
                      </a:r>
                      <a:br>
                        <a:rPr lang="en-US" dirty="0"/>
                      </a:br>
                      <a:r>
                        <a:rPr lang="en-US" dirty="0"/>
                        <a:t>5</a:t>
                      </a:r>
                    </a:p>
                  </a:txBody>
                  <a:tcPr/>
                </a:tc>
                <a:tc>
                  <a:txBody>
                    <a:bodyPr/>
                    <a:lstStyle/>
                    <a:p>
                      <a:pPr algn="ctr"/>
                      <a:r>
                        <a:rPr lang="en-US" dirty="0"/>
                        <a:t>Post</a:t>
                      </a:r>
                    </a:p>
                  </a:txBody>
                  <a:tcPr/>
                </a:tc>
                <a:extLst>
                  <a:ext uri="{0D108BD9-81ED-4DB2-BD59-A6C34878D82A}">
                    <a16:rowId xmlns:a16="http://schemas.microsoft.com/office/drawing/2014/main" val="10000"/>
                  </a:ext>
                </a:extLst>
              </a:tr>
              <a:tr h="739995">
                <a:tc>
                  <a:txBody>
                    <a:bodyPr/>
                    <a:lstStyle/>
                    <a:p>
                      <a:pPr algn="ctr"/>
                      <a:r>
                        <a:rPr lang="en-US" sz="1400" dirty="0"/>
                        <a:t>Participation</a:t>
                      </a:r>
                    </a:p>
                  </a:txBody>
                  <a:tcPr/>
                </a:tc>
                <a:tc>
                  <a:txBody>
                    <a:bodyPr/>
                    <a:lstStyle/>
                    <a:p>
                      <a:pPr algn="ctr"/>
                      <a:r>
                        <a:rPr lang="en-US" sz="1600" dirty="0"/>
                        <a:t>1%</a:t>
                      </a:r>
                    </a:p>
                  </a:txBody>
                  <a:tcPr/>
                </a:tc>
                <a:tc>
                  <a:txBody>
                    <a:bodyPr/>
                    <a:lstStyle/>
                    <a:p>
                      <a:pPr algn="ctr"/>
                      <a:r>
                        <a:rPr lang="en-US" sz="1600" dirty="0"/>
                        <a:t>7%</a:t>
                      </a:r>
                    </a:p>
                  </a:txBody>
                  <a:tcPr/>
                </a:tc>
                <a:tc>
                  <a:txBody>
                    <a:bodyPr/>
                    <a:lstStyle/>
                    <a:p>
                      <a:pPr algn="ctr"/>
                      <a:r>
                        <a:rPr lang="en-US" sz="1600" dirty="0"/>
                        <a:t>11%</a:t>
                      </a:r>
                    </a:p>
                  </a:txBody>
                  <a:tcPr/>
                </a:tc>
                <a:tc>
                  <a:txBody>
                    <a:bodyPr/>
                    <a:lstStyle/>
                    <a:p>
                      <a:pPr algn="ctr"/>
                      <a:r>
                        <a:rPr lang="en-US" sz="1600" dirty="0"/>
                        <a:t>13%</a:t>
                      </a:r>
                    </a:p>
                  </a:txBody>
                  <a:tcPr/>
                </a:tc>
                <a:tc>
                  <a:txBody>
                    <a:bodyPr/>
                    <a:lstStyle/>
                    <a:p>
                      <a:pPr algn="ctr"/>
                      <a:r>
                        <a:rPr lang="en-US" sz="1600" dirty="0"/>
                        <a:t>15%</a:t>
                      </a:r>
                    </a:p>
                  </a:txBody>
                  <a:tcPr/>
                </a:tc>
                <a:tc>
                  <a:txBody>
                    <a:bodyPr/>
                    <a:lstStyle/>
                    <a:p>
                      <a:pPr algn="ctr"/>
                      <a:r>
                        <a:rPr lang="en-US" sz="1600" dirty="0"/>
                        <a:t>30%</a:t>
                      </a:r>
                    </a:p>
                  </a:txBody>
                  <a:tcPr/>
                </a:tc>
                <a:tc>
                  <a:txBody>
                    <a:bodyPr/>
                    <a:lstStyle/>
                    <a:p>
                      <a:pPr algn="ctr"/>
                      <a:r>
                        <a:rPr lang="en-US" sz="1600" dirty="0"/>
                        <a:t>4%</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126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752600"/>
          </a:xfrm>
        </p:spPr>
        <p:txBody>
          <a:bodyPr>
            <a:normAutofit/>
          </a:bodyPr>
          <a:lstStyle/>
          <a:p>
            <a:pPr algn="ctr"/>
            <a:r>
              <a:rPr lang="en-US" sz="3200" dirty="0"/>
              <a:t>Parent Annual Fund</a:t>
            </a:r>
            <a:br>
              <a:rPr lang="en-US" sz="3200" dirty="0"/>
            </a:br>
            <a:r>
              <a:rPr lang="en-US" sz="3200" dirty="0"/>
              <a:t>FY14 /FY15 to FY15/FY16</a:t>
            </a:r>
            <a:br>
              <a:rPr lang="en-US" sz="3200" dirty="0"/>
            </a:br>
            <a:r>
              <a:rPr lang="en-US" sz="3200" dirty="0"/>
              <a:t>Donor Trends Comparative Report</a:t>
            </a:r>
          </a:p>
        </p:txBody>
      </p:sp>
      <p:graphicFrame>
        <p:nvGraphicFramePr>
          <p:cNvPr id="7" name="Chart 6"/>
          <p:cNvGraphicFramePr>
            <a:graphicFrameLocks/>
          </p:cNvGraphicFramePr>
          <p:nvPr>
            <p:extLst>
              <p:ext uri="{D42A27DB-BD31-4B8C-83A1-F6EECF244321}">
                <p14:modId xmlns:p14="http://schemas.microsoft.com/office/powerpoint/2010/main" val="2122043421"/>
              </p:ext>
            </p:extLst>
          </p:nvPr>
        </p:nvGraphicFramePr>
        <p:xfrm>
          <a:off x="2950405" y="1905000"/>
          <a:ext cx="6291189" cy="45544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973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3026" y="1414951"/>
            <a:ext cx="9144000" cy="2387600"/>
          </a:xfrm>
        </p:spPr>
        <p:txBody>
          <a:bodyPr>
            <a:normAutofit/>
          </a:bodyPr>
          <a:lstStyle/>
          <a:p>
            <a:pPr algn="ctr"/>
            <a:r>
              <a:rPr lang="en-US" sz="12500" spc="600" dirty="0">
                <a:solidFill>
                  <a:srgbClr val="006C67"/>
                </a:solidFill>
                <a:latin typeface="Arial" panose="020B0604020202020204" pitchFamily="34" charset="0"/>
                <a:cs typeface="Arial" panose="020B0604020202020204" pitchFamily="34" charset="0"/>
              </a:rPr>
              <a:t>WHY?</a:t>
            </a:r>
          </a:p>
        </p:txBody>
      </p:sp>
      <p:sp>
        <p:nvSpPr>
          <p:cNvPr id="5" name="TextBox 4"/>
          <p:cNvSpPr txBox="1"/>
          <p:nvPr/>
        </p:nvSpPr>
        <p:spPr>
          <a:xfrm>
            <a:off x="1683026" y="799197"/>
            <a:ext cx="3352800" cy="646331"/>
          </a:xfrm>
          <a:prstGeom prst="rect">
            <a:avLst/>
          </a:prstGeom>
          <a:noFill/>
        </p:spPr>
        <p:txBody>
          <a:bodyPr wrap="square" rtlCol="0">
            <a:spAutoFit/>
          </a:bodyPr>
          <a:lstStyle/>
          <a:p>
            <a:pPr algn="ctr"/>
            <a:r>
              <a:rPr lang="en-US" sz="3600" dirty="0">
                <a:solidFill>
                  <a:srgbClr val="911E8F"/>
                </a:solidFill>
                <a:latin typeface="Cambria" panose="02040503050406030204" pitchFamily="18" charset="0"/>
              </a:rPr>
              <a:t>Tuition</a:t>
            </a:r>
          </a:p>
        </p:txBody>
      </p:sp>
      <p:sp>
        <p:nvSpPr>
          <p:cNvPr id="6" name="TextBox 5"/>
          <p:cNvSpPr txBox="1"/>
          <p:nvPr/>
        </p:nvSpPr>
        <p:spPr>
          <a:xfrm>
            <a:off x="7527235" y="1254885"/>
            <a:ext cx="2994992" cy="584775"/>
          </a:xfrm>
          <a:prstGeom prst="rect">
            <a:avLst/>
          </a:prstGeom>
          <a:noFill/>
        </p:spPr>
        <p:txBody>
          <a:bodyPr wrap="square" rtlCol="0">
            <a:spAutoFit/>
          </a:bodyPr>
          <a:lstStyle/>
          <a:p>
            <a:pPr algn="ctr"/>
            <a:r>
              <a:rPr lang="en-US" sz="3200" dirty="0">
                <a:solidFill>
                  <a:srgbClr val="0092CF"/>
                </a:solidFill>
                <a:latin typeface="Cambria" panose="02040503050406030204" pitchFamily="18" charset="0"/>
              </a:rPr>
              <a:t>Annual Giving</a:t>
            </a:r>
          </a:p>
        </p:txBody>
      </p:sp>
      <p:sp>
        <p:nvSpPr>
          <p:cNvPr id="7" name="TextBox 6"/>
          <p:cNvSpPr txBox="1"/>
          <p:nvPr/>
        </p:nvSpPr>
        <p:spPr>
          <a:xfrm>
            <a:off x="331304" y="3510163"/>
            <a:ext cx="3220278" cy="584775"/>
          </a:xfrm>
          <a:prstGeom prst="rect">
            <a:avLst/>
          </a:prstGeom>
          <a:noFill/>
        </p:spPr>
        <p:txBody>
          <a:bodyPr wrap="square" rtlCol="0">
            <a:spAutoFit/>
          </a:bodyPr>
          <a:lstStyle/>
          <a:p>
            <a:pPr algn="ctr"/>
            <a:r>
              <a:rPr lang="en-US" sz="3200" dirty="0">
                <a:solidFill>
                  <a:srgbClr val="C0D82F"/>
                </a:solidFill>
                <a:latin typeface="Cambria" panose="02040503050406030204" pitchFamily="18" charset="0"/>
              </a:rPr>
              <a:t>Special Event</a:t>
            </a:r>
          </a:p>
        </p:txBody>
      </p:sp>
      <p:sp>
        <p:nvSpPr>
          <p:cNvPr id="8" name="TextBox 7"/>
          <p:cNvSpPr txBox="1"/>
          <p:nvPr/>
        </p:nvSpPr>
        <p:spPr>
          <a:xfrm>
            <a:off x="4797287" y="3789515"/>
            <a:ext cx="2729948" cy="1077218"/>
          </a:xfrm>
          <a:prstGeom prst="rect">
            <a:avLst/>
          </a:prstGeom>
          <a:noFill/>
        </p:spPr>
        <p:txBody>
          <a:bodyPr wrap="square" rtlCol="0">
            <a:spAutoFit/>
          </a:bodyPr>
          <a:lstStyle/>
          <a:p>
            <a:pPr algn="ctr"/>
            <a:r>
              <a:rPr lang="en-US" sz="3200" dirty="0">
                <a:solidFill>
                  <a:srgbClr val="911E8F"/>
                </a:solidFill>
                <a:latin typeface="Cambria" panose="02040503050406030204" pitchFamily="18" charset="0"/>
              </a:rPr>
              <a:t>Classroom Requests</a:t>
            </a:r>
          </a:p>
        </p:txBody>
      </p:sp>
      <p:sp>
        <p:nvSpPr>
          <p:cNvPr id="9" name="TextBox 8"/>
          <p:cNvSpPr txBox="1"/>
          <p:nvPr/>
        </p:nvSpPr>
        <p:spPr>
          <a:xfrm>
            <a:off x="9150627" y="2885399"/>
            <a:ext cx="2743200" cy="1077218"/>
          </a:xfrm>
          <a:prstGeom prst="rect">
            <a:avLst/>
          </a:prstGeom>
          <a:noFill/>
        </p:spPr>
        <p:txBody>
          <a:bodyPr wrap="square" rtlCol="0">
            <a:spAutoFit/>
          </a:bodyPr>
          <a:lstStyle/>
          <a:p>
            <a:pPr algn="ctr"/>
            <a:r>
              <a:rPr lang="en-US" sz="3200" i="1" dirty="0">
                <a:solidFill>
                  <a:srgbClr val="C0D82F"/>
                </a:solidFill>
                <a:latin typeface="Cambria" panose="02040503050406030204" pitchFamily="18" charset="0"/>
              </a:rPr>
              <a:t>Another</a:t>
            </a:r>
            <a:br>
              <a:rPr lang="en-US" sz="3200" dirty="0">
                <a:solidFill>
                  <a:srgbClr val="C0D82F"/>
                </a:solidFill>
                <a:latin typeface="Cambria" panose="02040503050406030204" pitchFamily="18" charset="0"/>
              </a:rPr>
            </a:br>
            <a:r>
              <a:rPr lang="en-US" sz="3200" dirty="0">
                <a:solidFill>
                  <a:srgbClr val="C0D82F"/>
                </a:solidFill>
                <a:latin typeface="Cambria" panose="02040503050406030204" pitchFamily="18" charset="0"/>
              </a:rPr>
              <a:t>Special Event</a:t>
            </a:r>
          </a:p>
        </p:txBody>
      </p:sp>
    </p:spTree>
    <p:extLst>
      <p:ext uri="{BB962C8B-B14F-4D97-AF65-F5344CB8AC3E}">
        <p14:creationId xmlns:p14="http://schemas.microsoft.com/office/powerpoint/2010/main" val="134198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015" b="3225"/>
          <a:stretch/>
        </p:blipFill>
        <p:spPr>
          <a:xfrm>
            <a:off x="2913502" y="703386"/>
            <a:ext cx="6599042" cy="4783015"/>
          </a:xfrm>
          <a:prstGeom prst="rect">
            <a:avLst/>
          </a:prstGeom>
        </p:spPr>
      </p:pic>
      <p:sp>
        <p:nvSpPr>
          <p:cNvPr id="10" name="TextBox 9"/>
          <p:cNvSpPr txBox="1"/>
          <p:nvPr/>
        </p:nvSpPr>
        <p:spPr>
          <a:xfrm>
            <a:off x="5115743" y="5781822"/>
            <a:ext cx="2194560" cy="369332"/>
          </a:xfrm>
          <a:prstGeom prst="rect">
            <a:avLst/>
          </a:prstGeom>
          <a:noFill/>
        </p:spPr>
        <p:txBody>
          <a:bodyPr wrap="square" rtlCol="0">
            <a:spAutoFit/>
          </a:bodyPr>
          <a:lstStyle/>
          <a:p>
            <a:pPr algn="ctr"/>
            <a:r>
              <a:rPr lang="en-US" dirty="0">
                <a:hlinkClick r:id="rId3"/>
              </a:rPr>
              <a:t>Video</a:t>
            </a:r>
            <a:endParaRPr lang="en-US" dirty="0"/>
          </a:p>
        </p:txBody>
      </p:sp>
    </p:spTree>
    <p:extLst>
      <p:ext uri="{BB962C8B-B14F-4D97-AF65-F5344CB8AC3E}">
        <p14:creationId xmlns:p14="http://schemas.microsoft.com/office/powerpoint/2010/main" val="43642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533400"/>
            <a:ext cx="6406519" cy="3733800"/>
          </a:xfrm>
          <a:prstGeom prst="rect">
            <a:avLst/>
          </a:prstGeom>
        </p:spPr>
      </p:pic>
    </p:spTree>
    <p:extLst>
      <p:ext uri="{BB962C8B-B14F-4D97-AF65-F5344CB8AC3E}">
        <p14:creationId xmlns:p14="http://schemas.microsoft.com/office/powerpoint/2010/main" val="324169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12" y="100232"/>
            <a:ext cx="5495360" cy="39793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3870" y="1618403"/>
            <a:ext cx="6978129" cy="5053789"/>
          </a:xfrm>
          <a:prstGeom prst="rect">
            <a:avLst/>
          </a:prstGeom>
        </p:spPr>
      </p:pic>
    </p:spTree>
    <p:extLst>
      <p:ext uri="{BB962C8B-B14F-4D97-AF65-F5344CB8AC3E}">
        <p14:creationId xmlns:p14="http://schemas.microsoft.com/office/powerpoint/2010/main" val="343240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3026" y="1414951"/>
            <a:ext cx="9144000" cy="2387600"/>
          </a:xfrm>
        </p:spPr>
        <p:txBody>
          <a:bodyPr>
            <a:normAutofit/>
          </a:bodyPr>
          <a:lstStyle/>
          <a:p>
            <a:pPr algn="ctr"/>
            <a:r>
              <a:rPr lang="en-US" sz="12500" spc="600" dirty="0">
                <a:solidFill>
                  <a:srgbClr val="006C67"/>
                </a:solidFill>
                <a:latin typeface="Arial" panose="020B0604020202020204" pitchFamily="34" charset="0"/>
                <a:cs typeface="Arial" panose="020B0604020202020204" pitchFamily="34" charset="0"/>
              </a:rPr>
              <a:t>HOW</a:t>
            </a:r>
          </a:p>
        </p:txBody>
      </p:sp>
    </p:spTree>
    <p:extLst>
      <p:ext uri="{BB962C8B-B14F-4D97-AF65-F5344CB8AC3E}">
        <p14:creationId xmlns:p14="http://schemas.microsoft.com/office/powerpoint/2010/main" val="77495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16591" y="430211"/>
            <a:ext cx="6662989" cy="779609"/>
          </a:xfrm>
          <a:prstGeom prst="rect">
            <a:avLst/>
          </a:prstGeom>
        </p:spPr>
        <p:txBody>
          <a:bodyPr>
            <a:normAutofit fontScale="25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12500" spc="300" dirty="0">
                <a:solidFill>
                  <a:srgbClr val="0092CF"/>
                </a:solidFill>
                <a:latin typeface="Arial" panose="020B0604020202020204" pitchFamily="34" charset="0"/>
                <a:cs typeface="Arial" panose="020B0604020202020204" pitchFamily="34" charset="0"/>
              </a:rPr>
              <a:t>The </a:t>
            </a:r>
            <a:r>
              <a:rPr lang="en-US" sz="12500" spc="300" dirty="0">
                <a:solidFill>
                  <a:srgbClr val="911E8F"/>
                </a:solidFill>
                <a:latin typeface="Arial" panose="020B0604020202020204" pitchFamily="34" charset="0"/>
                <a:cs typeface="Arial" panose="020B0604020202020204" pitchFamily="34" charset="0"/>
              </a:rPr>
              <a:t>5 WEEK </a:t>
            </a:r>
            <a:r>
              <a:rPr lang="en-US" sz="12500" spc="300" dirty="0">
                <a:solidFill>
                  <a:srgbClr val="0092CF"/>
                </a:solidFill>
                <a:latin typeface="Arial" panose="020B0604020202020204" pitchFamily="34" charset="0"/>
                <a:cs typeface="Arial" panose="020B0604020202020204" pitchFamily="34" charset="0"/>
              </a:rPr>
              <a:t>Campaign</a:t>
            </a:r>
            <a:br>
              <a:rPr lang="en-US" sz="12500" spc="300" dirty="0">
                <a:solidFill>
                  <a:srgbClr val="0092CF"/>
                </a:solidFill>
                <a:latin typeface="Arial" panose="020B0604020202020204" pitchFamily="34" charset="0"/>
                <a:cs typeface="Arial" panose="020B0604020202020204" pitchFamily="34" charset="0"/>
              </a:rPr>
            </a:br>
            <a:r>
              <a:rPr lang="en-US" sz="12500" spc="300" dirty="0">
                <a:solidFill>
                  <a:srgbClr val="0092CF"/>
                </a:solidFill>
                <a:latin typeface="Arial" panose="020B0604020202020204" pitchFamily="34" charset="0"/>
                <a:cs typeface="Arial" panose="020B0604020202020204" pitchFamily="34" charset="0"/>
              </a:rPr>
              <a:t>Timeline</a:t>
            </a:r>
          </a:p>
        </p:txBody>
      </p:sp>
      <p:sp>
        <p:nvSpPr>
          <p:cNvPr id="3" name="TextBox 2"/>
          <p:cNvSpPr txBox="1"/>
          <p:nvPr/>
        </p:nvSpPr>
        <p:spPr>
          <a:xfrm>
            <a:off x="914400" y="1463040"/>
            <a:ext cx="10255348" cy="5355312"/>
          </a:xfrm>
          <a:prstGeom prst="rect">
            <a:avLst/>
          </a:prstGeom>
          <a:noFill/>
        </p:spPr>
        <p:txBody>
          <a:bodyPr wrap="square" rtlCol="0">
            <a:spAutoFit/>
          </a:bodyPr>
          <a:lstStyle/>
          <a:p>
            <a:pPr marL="285750" indent="-285750">
              <a:buFont typeface="Arial" panose="020B0604020202020204" pitchFamily="34" charset="0"/>
              <a:buChar char="•"/>
            </a:pPr>
            <a:r>
              <a:rPr lang="en-US" dirty="0"/>
              <a:t>Postcard Announcement-2 Months Out</a:t>
            </a:r>
          </a:p>
          <a:p>
            <a:pPr marL="285750" indent="-285750">
              <a:buFont typeface="Arial" panose="020B0604020202020204" pitchFamily="34" charset="0"/>
              <a:buChar char="•"/>
            </a:pPr>
            <a:r>
              <a:rPr lang="en-US" dirty="0"/>
              <a:t>Appeal Letters-1 Week Prior to Launch</a:t>
            </a:r>
          </a:p>
          <a:p>
            <a:pPr marL="742950" lvl="1" indent="-285750">
              <a:buFont typeface="Arial" panose="020B0604020202020204" pitchFamily="34" charset="0"/>
              <a:buChar char="•"/>
            </a:pPr>
            <a:r>
              <a:rPr lang="en-US" dirty="0"/>
              <a:t>Segmented Appeals</a:t>
            </a:r>
          </a:p>
          <a:p>
            <a:pPr marL="1200150" lvl="2" indent="-285750">
              <a:buFont typeface="Arial" panose="020B0604020202020204" pitchFamily="34" charset="0"/>
              <a:buChar char="•"/>
            </a:pPr>
            <a:r>
              <a:rPr lang="en-US" sz="1600" dirty="0"/>
              <a:t>Annual Donors-Increased ask with amount</a:t>
            </a:r>
          </a:p>
          <a:p>
            <a:pPr marL="1200150" lvl="2" indent="-285750">
              <a:buFont typeface="Arial" panose="020B0604020202020204" pitchFamily="34" charset="0"/>
              <a:buChar char="•"/>
            </a:pPr>
            <a:r>
              <a:rPr lang="en-US" sz="1600" dirty="0"/>
              <a:t>Annual Donors-SGLY</a:t>
            </a:r>
          </a:p>
          <a:p>
            <a:pPr marL="1200150" lvl="2" indent="-285750">
              <a:buFont typeface="Arial" panose="020B0604020202020204" pitchFamily="34" charset="0"/>
              <a:buChar char="•"/>
            </a:pPr>
            <a:r>
              <a:rPr lang="en-US" sz="1600" dirty="0"/>
              <a:t>Annual Donors-Ask to consider increase</a:t>
            </a:r>
          </a:p>
          <a:p>
            <a:pPr marL="1200150" lvl="2" indent="-285750">
              <a:buFont typeface="Arial" panose="020B0604020202020204" pitchFamily="34" charset="0"/>
              <a:buChar char="•"/>
            </a:pPr>
            <a:r>
              <a:rPr lang="en-US" sz="1600" dirty="0"/>
              <a:t>SYBUNTS</a:t>
            </a:r>
          </a:p>
          <a:p>
            <a:pPr marL="1200150" lvl="2" indent="-285750">
              <a:buFont typeface="Arial" panose="020B0604020202020204" pitchFamily="34" charset="0"/>
              <a:buChar char="•"/>
            </a:pPr>
            <a:r>
              <a:rPr lang="en-US" sz="1600" dirty="0"/>
              <a:t>Non Donors</a:t>
            </a:r>
          </a:p>
          <a:p>
            <a:pPr marL="1200150" lvl="2" indent="-285750">
              <a:buFont typeface="Arial" panose="020B0604020202020204" pitchFamily="34" charset="0"/>
              <a:buChar char="•"/>
            </a:pPr>
            <a:r>
              <a:rPr lang="en-US" sz="1600" dirty="0"/>
              <a:t>Scholarship Families Annual Donors</a:t>
            </a:r>
          </a:p>
          <a:p>
            <a:pPr marL="1200150" lvl="2" indent="-285750">
              <a:buFont typeface="Arial" panose="020B0604020202020204" pitchFamily="34" charset="0"/>
              <a:buChar char="•"/>
            </a:pPr>
            <a:r>
              <a:rPr lang="en-US" sz="1600" dirty="0"/>
              <a:t>Scholarship Families SYBUNTS</a:t>
            </a:r>
          </a:p>
          <a:p>
            <a:pPr marL="1200150" lvl="2" indent="-285750">
              <a:buFont typeface="Arial" panose="020B0604020202020204" pitchFamily="34" charset="0"/>
              <a:buChar char="•"/>
            </a:pPr>
            <a:r>
              <a:rPr lang="en-US" sz="1600" dirty="0"/>
              <a:t>Scholarship Families Non Donors</a:t>
            </a:r>
          </a:p>
          <a:p>
            <a:pPr marL="1200150" lvl="2" indent="-285750">
              <a:buFont typeface="Arial" panose="020B0604020202020204" pitchFamily="34" charset="0"/>
              <a:buChar char="•"/>
            </a:pPr>
            <a:r>
              <a:rPr lang="en-US" sz="1600" dirty="0"/>
              <a:t>New Parents</a:t>
            </a:r>
            <a:br>
              <a:rPr lang="en-US" sz="1600" dirty="0"/>
            </a:br>
            <a:endParaRPr lang="en-US" dirty="0"/>
          </a:p>
          <a:p>
            <a:pPr marL="285750" indent="-285750">
              <a:buFont typeface="Arial" panose="020B0604020202020204" pitchFamily="34" charset="0"/>
              <a:buChar char="•"/>
            </a:pPr>
            <a:r>
              <a:rPr lang="en-US" dirty="0"/>
              <a:t>Weekly Outreach</a:t>
            </a:r>
          </a:p>
          <a:p>
            <a:pPr marL="742950" lvl="1" indent="-285750">
              <a:buFont typeface="Arial" panose="020B0604020202020204" pitchFamily="34" charset="0"/>
              <a:buChar char="•"/>
            </a:pPr>
            <a:r>
              <a:rPr lang="en-US" dirty="0" err="1"/>
              <a:t>Eblasts</a:t>
            </a:r>
            <a:r>
              <a:rPr lang="en-US" dirty="0"/>
              <a:t> every Monday night</a:t>
            </a:r>
          </a:p>
          <a:p>
            <a:pPr marL="742950" lvl="1" indent="-285750">
              <a:buFont typeface="Arial" panose="020B0604020202020204" pitchFamily="34" charset="0"/>
              <a:buChar char="•"/>
            </a:pPr>
            <a:r>
              <a:rPr lang="en-US" dirty="0"/>
              <a:t>Posts in School newsletters each week</a:t>
            </a:r>
          </a:p>
          <a:p>
            <a:pPr marL="742950" lvl="1" indent="-285750">
              <a:buFont typeface="Arial" panose="020B0604020202020204" pitchFamily="34" charset="0"/>
              <a:buChar char="•"/>
            </a:pPr>
            <a:r>
              <a:rPr lang="en-US" dirty="0"/>
              <a:t>Flyer home in student’s folders 1x per week</a:t>
            </a:r>
          </a:p>
          <a:p>
            <a:pPr marL="742950" lvl="1" indent="-285750">
              <a:buFont typeface="Arial" panose="020B0604020202020204" pitchFamily="34" charset="0"/>
              <a:buChar char="•"/>
            </a:pPr>
            <a:r>
              <a:rPr lang="en-US" dirty="0"/>
              <a:t>Class Ambassador Outreach</a:t>
            </a:r>
          </a:p>
          <a:p>
            <a:pPr lvl="2"/>
            <a:endParaRPr lang="en-US" dirty="0"/>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259845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16591" y="430211"/>
            <a:ext cx="6662989" cy="779609"/>
          </a:xfrm>
          <a:prstGeom prst="rect">
            <a:avLst/>
          </a:prstGeom>
        </p:spPr>
        <p:txBody>
          <a:bodyPr>
            <a:normAutofit fontScale="25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12500" spc="300" dirty="0">
                <a:solidFill>
                  <a:srgbClr val="0092CF"/>
                </a:solidFill>
                <a:latin typeface="Arial" panose="020B0604020202020204" pitchFamily="34" charset="0"/>
                <a:cs typeface="Arial" panose="020B0604020202020204" pitchFamily="34" charset="0"/>
              </a:rPr>
              <a:t>Class Ambassadors</a:t>
            </a:r>
            <a:br>
              <a:rPr lang="en-US" sz="12500" spc="300" dirty="0">
                <a:solidFill>
                  <a:srgbClr val="0092CF"/>
                </a:solidFill>
                <a:latin typeface="Arial" panose="020B0604020202020204" pitchFamily="34" charset="0"/>
                <a:cs typeface="Arial" panose="020B0604020202020204" pitchFamily="34" charset="0"/>
              </a:rPr>
            </a:br>
            <a:endParaRPr lang="en-US" sz="12500" spc="300" dirty="0">
              <a:solidFill>
                <a:srgbClr val="0092CF"/>
              </a:solidFill>
              <a:latin typeface="Arial" panose="020B0604020202020204" pitchFamily="34" charset="0"/>
              <a:cs typeface="Arial" panose="020B0604020202020204" pitchFamily="34" charset="0"/>
            </a:endParaRPr>
          </a:p>
        </p:txBody>
      </p:sp>
      <p:sp>
        <p:nvSpPr>
          <p:cNvPr id="3" name="TextBox 2"/>
          <p:cNvSpPr txBox="1"/>
          <p:nvPr/>
        </p:nvSpPr>
        <p:spPr>
          <a:xfrm>
            <a:off x="1012874" y="1209820"/>
            <a:ext cx="10255348" cy="452431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911E8F"/>
                </a:solidFill>
                <a:latin typeface="Arial" panose="020B0604020202020204" pitchFamily="34" charset="0"/>
                <a:cs typeface="Arial" panose="020B0604020202020204" pitchFamily="34" charset="0"/>
              </a:rPr>
              <a:t>40 Current Parent Volunteers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Representing all grade levels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Grade level Teams</a:t>
            </a:r>
          </a:p>
          <a:p>
            <a:pPr lvl="1"/>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911E8F"/>
                </a:solidFill>
              </a:rPr>
              <a:t>Ambassador Outreach</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Email/Phone Calls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Week 1-Email of Introduction and notice of </a:t>
            </a:r>
            <a:r>
              <a:rPr lang="en-US" b="1" i="1" dirty="0">
                <a:solidFill>
                  <a:srgbClr val="006C67"/>
                </a:solidFill>
                <a:latin typeface="Arial" panose="020B0604020202020204" pitchFamily="34" charset="0"/>
                <a:cs typeface="Arial" panose="020B0604020202020204" pitchFamily="34" charset="0"/>
              </a:rPr>
              <a:t>impending</a:t>
            </a:r>
            <a:r>
              <a:rPr lang="en-US" dirty="0">
                <a:latin typeface="Arial" panose="020B0604020202020204" pitchFamily="34" charset="0"/>
                <a:cs typeface="Arial" panose="020B0604020202020204" pitchFamily="34" charset="0"/>
              </a:rPr>
              <a:t> outreach</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Week 2- Outreach (email or phone) to Last Year’s Donors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Week 3-Shhhhh—quiet time</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Week 4-Outreach (email or phone) to Non-Donors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Week 5-Outreach (phone encouraged) to all who have not made a commitment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Presence on Campus</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Every Monday at morning Drop-Off</a:t>
            </a:r>
          </a:p>
          <a:p>
            <a:pPr marL="120015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Final Week-Every Day</a:t>
            </a:r>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47577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667" t="8636" r="14236" b="6137"/>
          <a:stretch/>
        </p:blipFill>
        <p:spPr>
          <a:xfrm>
            <a:off x="8192" y="-1"/>
            <a:ext cx="3671961" cy="5275385"/>
          </a:xfrm>
          <a:prstGeom prst="rect">
            <a:avLst/>
          </a:prstGeom>
        </p:spPr>
      </p:pic>
      <p:pic>
        <p:nvPicPr>
          <p:cNvPr id="5" name="Picture 4"/>
          <p:cNvPicPr>
            <a:picLocks noChangeAspect="1"/>
          </p:cNvPicPr>
          <p:nvPr/>
        </p:nvPicPr>
        <p:blipFill rotWithShape="1">
          <a:blip r:embed="rId4"/>
          <a:srcRect l="17642" r="11282" b="15878"/>
          <a:stretch/>
        </p:blipFill>
        <p:spPr>
          <a:xfrm>
            <a:off x="4259335" y="-1"/>
            <a:ext cx="4614744" cy="3083591"/>
          </a:xfrm>
          <a:prstGeom prst="rect">
            <a:avLst/>
          </a:prstGeom>
        </p:spPr>
      </p:pic>
      <p:pic>
        <p:nvPicPr>
          <p:cNvPr id="4" name="Picture 3"/>
          <p:cNvPicPr>
            <a:picLocks noChangeAspect="1"/>
          </p:cNvPicPr>
          <p:nvPr/>
        </p:nvPicPr>
        <p:blipFill>
          <a:blip r:embed="rId5"/>
          <a:stretch>
            <a:fillRect/>
          </a:stretch>
        </p:blipFill>
        <p:spPr>
          <a:xfrm>
            <a:off x="3006286" y="2024921"/>
            <a:ext cx="2719265" cy="4807709"/>
          </a:xfrm>
          <a:prstGeom prst="rect">
            <a:avLst/>
          </a:prstGeom>
        </p:spPr>
      </p:pic>
      <p:pic>
        <p:nvPicPr>
          <p:cNvPr id="1026" name="Picture 2" descr="https://scontent.ford1-1.fna.fbcdn.net/t31.0-8/q82/s960x960/12132572_10156083407765702_2074508875742835317_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3662" y="-1"/>
            <a:ext cx="3118338" cy="55130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5925134" y="3522562"/>
            <a:ext cx="3732174" cy="2800114"/>
          </a:xfrm>
          <a:prstGeom prst="rect">
            <a:avLst/>
          </a:prstGeom>
        </p:spPr>
      </p:pic>
    </p:spTree>
    <p:extLst>
      <p:ext uri="{BB962C8B-B14F-4D97-AF65-F5344CB8AC3E}">
        <p14:creationId xmlns:p14="http://schemas.microsoft.com/office/powerpoint/2010/main" val="131182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r>
              <a:rPr lang="en-US" dirty="0">
                <a:solidFill>
                  <a:srgbClr val="911E8F"/>
                </a:solidFill>
              </a:rPr>
              <a:t>Focused Fundraising</a:t>
            </a:r>
          </a:p>
          <a:p>
            <a:endParaRPr lang="en-US" dirty="0">
              <a:solidFill>
                <a:srgbClr val="0092CF"/>
              </a:solidFill>
            </a:endParaRPr>
          </a:p>
          <a:p>
            <a:r>
              <a:rPr lang="en-US" dirty="0">
                <a:solidFill>
                  <a:srgbClr val="0092CF"/>
                </a:solidFill>
              </a:rPr>
              <a:t>Week 1: </a:t>
            </a:r>
            <a:r>
              <a:rPr lang="en-US" dirty="0">
                <a:solidFill>
                  <a:schemeClr val="tx1">
                    <a:lumMod val="65000"/>
                    <a:lumOff val="35000"/>
                  </a:schemeClr>
                </a:solidFill>
              </a:rPr>
              <a:t>Faculty and Staff Professional Development</a:t>
            </a:r>
          </a:p>
          <a:p>
            <a:r>
              <a:rPr lang="en-US" dirty="0">
                <a:solidFill>
                  <a:srgbClr val="0092CF"/>
                </a:solidFill>
              </a:rPr>
              <a:t>Week 2: </a:t>
            </a:r>
            <a:r>
              <a:rPr lang="en-US" dirty="0">
                <a:solidFill>
                  <a:schemeClr val="tx1">
                    <a:lumMod val="65000"/>
                    <a:lumOff val="35000"/>
                  </a:schemeClr>
                </a:solidFill>
              </a:rPr>
              <a:t>Everyday Expenses</a:t>
            </a:r>
          </a:p>
          <a:p>
            <a:r>
              <a:rPr lang="en-US" dirty="0">
                <a:solidFill>
                  <a:srgbClr val="0092CF"/>
                </a:solidFill>
              </a:rPr>
              <a:t>Week 3: </a:t>
            </a:r>
            <a:r>
              <a:rPr lang="en-US" dirty="0">
                <a:solidFill>
                  <a:schemeClr val="tx1">
                    <a:lumMod val="65000"/>
                    <a:lumOff val="35000"/>
                  </a:schemeClr>
                </a:solidFill>
              </a:rPr>
              <a:t>Shared Values</a:t>
            </a:r>
          </a:p>
          <a:p>
            <a:r>
              <a:rPr lang="en-US" dirty="0">
                <a:solidFill>
                  <a:srgbClr val="0092CF"/>
                </a:solidFill>
              </a:rPr>
              <a:t>Week 4: </a:t>
            </a:r>
            <a:r>
              <a:rPr lang="en-US" dirty="0">
                <a:solidFill>
                  <a:schemeClr val="tx1">
                    <a:lumMod val="65000"/>
                    <a:lumOff val="35000"/>
                  </a:schemeClr>
                </a:solidFill>
              </a:rPr>
              <a:t>Curriculum</a:t>
            </a:r>
          </a:p>
          <a:p>
            <a:r>
              <a:rPr lang="en-US" dirty="0">
                <a:solidFill>
                  <a:srgbClr val="0092CF"/>
                </a:solidFill>
              </a:rPr>
              <a:t>Week 5: </a:t>
            </a:r>
            <a:r>
              <a:rPr lang="en-US" dirty="0">
                <a:solidFill>
                  <a:schemeClr val="tx1">
                    <a:lumMod val="65000"/>
                    <a:lumOff val="35000"/>
                  </a:schemeClr>
                </a:solidFill>
              </a:rPr>
              <a:t>The Mission (Your School)</a:t>
            </a:r>
            <a:br>
              <a:rPr lang="en-US" dirty="0"/>
            </a:br>
            <a:r>
              <a:rPr lang="en-US" dirty="0"/>
              <a:t>	</a:t>
            </a:r>
          </a:p>
          <a:p>
            <a:endParaRPr lang="en-US" dirty="0"/>
          </a:p>
        </p:txBody>
      </p:sp>
      <p:sp>
        <p:nvSpPr>
          <p:cNvPr id="3" name="Title 2"/>
          <p:cNvSpPr>
            <a:spLocks noGrp="1"/>
          </p:cNvSpPr>
          <p:nvPr>
            <p:ph type="title"/>
          </p:nvPr>
        </p:nvSpPr>
        <p:spPr/>
        <p:txBody>
          <a:bodyPr>
            <a:normAutofit/>
          </a:bodyPr>
          <a:lstStyle/>
          <a:p>
            <a:pPr algn="ctr"/>
            <a:r>
              <a:rPr lang="en-US" sz="3600" spc="300" dirty="0">
                <a:solidFill>
                  <a:srgbClr val="0092CF"/>
                </a:solidFill>
                <a:latin typeface="Arial" panose="020B0604020202020204" pitchFamily="34" charset="0"/>
                <a:cs typeface="Arial" panose="020B0604020202020204" pitchFamily="34" charset="0"/>
              </a:rPr>
              <a:t>Marketing</a:t>
            </a:r>
            <a:br>
              <a:rPr lang="en-US" sz="3600" spc="300" dirty="0">
                <a:solidFill>
                  <a:srgbClr val="0092CF"/>
                </a:solidFill>
                <a:latin typeface="Arial" panose="020B0604020202020204" pitchFamily="34" charset="0"/>
                <a:cs typeface="Arial" panose="020B0604020202020204" pitchFamily="34" charset="0"/>
              </a:rPr>
            </a:br>
            <a:r>
              <a:rPr lang="en-US" sz="2700" i="1" spc="300" dirty="0">
                <a:solidFill>
                  <a:srgbClr val="0092CF"/>
                </a:solidFill>
                <a:latin typeface="Arial" panose="020B0604020202020204" pitchFamily="34" charset="0"/>
                <a:cs typeface="Arial" panose="020B0604020202020204" pitchFamily="34" charset="0"/>
              </a:rPr>
              <a:t>(an investment)</a:t>
            </a:r>
            <a:endParaRPr lang="en-US" sz="2700" i="1" dirty="0"/>
          </a:p>
        </p:txBody>
      </p:sp>
    </p:spTree>
    <p:extLst>
      <p:ext uri="{BB962C8B-B14F-4D97-AF65-F5344CB8AC3E}">
        <p14:creationId xmlns:p14="http://schemas.microsoft.com/office/powerpoint/2010/main" val="35097927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E5B6F"/>
      </a:dk2>
      <a:lt2>
        <a:srgbClr val="D6ECFF"/>
      </a:lt2>
      <a:accent1>
        <a:srgbClr val="91278F"/>
      </a:accent1>
      <a:accent2>
        <a:srgbClr val="C0D82F"/>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ustom 1">
      <a:dk1>
        <a:sysClr val="windowText" lastClr="000000"/>
      </a:dk1>
      <a:lt1>
        <a:sysClr val="window" lastClr="FFFFFF"/>
      </a:lt1>
      <a:dk2>
        <a:srgbClr val="4E5B6F"/>
      </a:dk2>
      <a:lt2>
        <a:srgbClr val="D6ECFF"/>
      </a:lt2>
      <a:accent1>
        <a:srgbClr val="91278F"/>
      </a:accent1>
      <a:accent2>
        <a:srgbClr val="C0D82F"/>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438</TotalTime>
  <Words>867</Words>
  <Application>Microsoft Office PowerPoint</Application>
  <PresentationFormat>Widescreen</PresentationFormat>
  <Paragraphs>193</Paragraphs>
  <Slides>20</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Cambria</vt:lpstr>
      <vt:lpstr>Lucida Sans Unicode</vt:lpstr>
      <vt:lpstr>Verdana</vt:lpstr>
      <vt:lpstr>Wingdings 2</vt:lpstr>
      <vt:lpstr>Wingdings 3</vt:lpstr>
      <vt:lpstr>Concourse</vt:lpstr>
      <vt:lpstr>1_Concourse</vt:lpstr>
      <vt:lpstr>PowerPoint Presentation</vt:lpstr>
      <vt:lpstr>WHY?</vt:lpstr>
      <vt:lpstr>PowerPoint Presentation</vt:lpstr>
      <vt:lpstr>PowerPoint Presentation</vt:lpstr>
      <vt:lpstr>HOW</vt:lpstr>
      <vt:lpstr>PowerPoint Presentation</vt:lpstr>
      <vt:lpstr>PowerPoint Presentation</vt:lpstr>
      <vt:lpstr>PowerPoint Presentation</vt:lpstr>
      <vt:lpstr>Marketing (an investment)</vt:lpstr>
      <vt:lpstr>PowerPoint Presentation</vt:lpstr>
      <vt:lpstr>PowerPoint Presentation</vt:lpstr>
      <vt:lpstr>PowerPoint Presentation</vt:lpstr>
      <vt:lpstr>PowerPoint Presentation</vt:lpstr>
      <vt:lpstr>PowerPoint Presentation</vt:lpstr>
      <vt:lpstr>RESULTS</vt:lpstr>
      <vt:lpstr>Parent Annual Fund benchmarks</vt:lpstr>
      <vt:lpstr>Parent Annual Fund Participation by Grade Level </vt:lpstr>
      <vt:lpstr>Parent Annual Fund 5 Week Analysis Participation Per Week</vt:lpstr>
      <vt:lpstr>Parent Annual Fund FY14 /FY15 to FY15/FY16 Donor Trends Comparative 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Chabura</dc:creator>
  <cp:lastModifiedBy>Jamie Chabura</cp:lastModifiedBy>
  <cp:revision>33</cp:revision>
  <cp:lastPrinted>2016-09-19T19:55:52Z</cp:lastPrinted>
  <dcterms:created xsi:type="dcterms:W3CDTF">2016-09-14T14:39:24Z</dcterms:created>
  <dcterms:modified xsi:type="dcterms:W3CDTF">2016-09-22T12:24:28Z</dcterms:modified>
</cp:coreProperties>
</file>