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65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70BF5CE-0AE9-41C8-9AF4-2C8CDE4DBAF5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327A9A3-3542-4544-A25B-A257D1E36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775C4-ECDB-4D9F-A08C-7491F78216E0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75BFC-015E-479F-A95F-82963FF4F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EBD59-53AD-4B33-94EC-29427BE52C90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CFD93-A3EA-42A9-82AC-478E388CC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227EB-16EF-4B28-9598-3A1AED10112A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A1EE9-8E06-48B7-A5AF-092E77EF1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F4C8D6-723A-4D9E-B918-7A4EA5FDC7A8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258DE3-D99D-42D2-BAA9-02A3D97F3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5D8DED-0945-406D-B61B-A7DBC3B56900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0D6AF2-B242-4105-B25D-C92331CCE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5F7EB2-CD95-4004-8C69-E7E2E278ACC2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0A3DD2-29CC-4071-A9BF-C016AD235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9DC33D-248C-4624-9AED-532374F14A44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071983-E676-42CE-8FE3-30934BF1D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55254-8A60-4212-BCEF-D3215FCF66BE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491A-2A05-49A0-AE2E-A3DD123F7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B421ED-920B-4A55-9E4B-2CE886754BD8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F6CBD5-9930-4FE3-983A-36047A151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341D232-7DBD-4847-B778-0BBD6C5874BE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D0D0BF3-223A-445D-B2B6-934B6AB74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BBF3C6B-3EBA-43D1-B70B-8C176CF5BCDE}" type="datetimeFigureOut">
              <a:rPr lang="en-US"/>
              <a:pPr>
                <a:defRPr/>
              </a:pPr>
              <a:t>11/30/2011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41979AC-CD61-4D63-A8D8-DE93BDF2A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3" r:id="rId2"/>
    <p:sldLayoutId id="2147483708" r:id="rId3"/>
    <p:sldLayoutId id="2147483709" r:id="rId4"/>
    <p:sldLayoutId id="2147483710" r:id="rId5"/>
    <p:sldLayoutId id="2147483711" r:id="rId6"/>
    <p:sldLayoutId id="2147483704" r:id="rId7"/>
    <p:sldLayoutId id="2147483712" r:id="rId8"/>
    <p:sldLayoutId id="2147483713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372110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en-US" sz="5400" b="1" i="1" smtClean="0">
                <a:latin typeface="Palatino Linotype" pitchFamily="18" charset="0"/>
              </a:rPr>
              <a:t>The Power of the Telephone</a:t>
            </a:r>
          </a:p>
          <a:p>
            <a:pPr algn="ctr">
              <a:buFont typeface="Wingdings 3" pitchFamily="18" charset="2"/>
              <a:buNone/>
            </a:pPr>
            <a:endParaRPr lang="en-US" b="1" smtClean="0">
              <a:latin typeface="Palatino Linotype" pitchFamily="18" charset="0"/>
            </a:endParaRPr>
          </a:p>
          <a:p>
            <a:pPr algn="ctr">
              <a:buFont typeface="Wingdings 3" pitchFamily="18" charset="2"/>
              <a:buNone/>
            </a:pPr>
            <a:endParaRPr lang="en-US" b="1" smtClean="0">
              <a:latin typeface="Palatino Linotype" pitchFamily="18" charset="0"/>
            </a:endParaRPr>
          </a:p>
          <a:p>
            <a:pPr algn="ctr">
              <a:buFont typeface="Wingdings 3" pitchFamily="18" charset="2"/>
              <a:buNone/>
            </a:pPr>
            <a:r>
              <a:rPr lang="en-US" sz="4800" b="1" smtClean="0">
                <a:latin typeface="Palatino Linotype" pitchFamily="18" charset="0"/>
              </a:rPr>
              <a:t>WELCOME!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>
                <a:latin typeface="Palatino Linotype" pitchFamily="18" charset="0"/>
              </a:rPr>
              <a:t>ARCHDIOCESAN DEVELOPMENT COUNCIL</a:t>
            </a:r>
            <a:endParaRPr lang="en-US" sz="4800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Palatino Linotype" pitchFamily="18" charset="0"/>
              </a:rPr>
              <a:t>Lynn </a:t>
            </a:r>
            <a:r>
              <a:rPr lang="en-US" sz="3200" dirty="0" smtClean="0">
                <a:latin typeface="Palatino Linotype" pitchFamily="18" charset="0"/>
              </a:rPr>
              <a:t>Fredrick</a:t>
            </a:r>
            <a:r>
              <a:rPr lang="en-US" sz="3200" dirty="0" smtClean="0">
                <a:latin typeface="Palatino Linotype" pitchFamily="18" charset="0"/>
              </a:rPr>
              <a:t>, Ascension, OCS</a:t>
            </a:r>
          </a:p>
          <a:p>
            <a:r>
              <a:rPr lang="en-US" sz="3200" dirty="0" smtClean="0">
                <a:latin typeface="Palatino Linotype" pitchFamily="18" charset="0"/>
              </a:rPr>
              <a:t>Liz </a:t>
            </a:r>
            <a:r>
              <a:rPr lang="en-US" sz="3200" dirty="0" err="1" smtClean="0">
                <a:latin typeface="Palatino Linotype" pitchFamily="18" charset="0"/>
              </a:rPr>
              <a:t>Fieweger</a:t>
            </a:r>
            <a:r>
              <a:rPr lang="en-US" sz="3200" dirty="0" smtClean="0">
                <a:latin typeface="Palatino Linotype" pitchFamily="18" charset="0"/>
              </a:rPr>
              <a:t>, Queen of Angels</a:t>
            </a:r>
          </a:p>
          <a:p>
            <a:r>
              <a:rPr lang="en-US" sz="3200" dirty="0" smtClean="0">
                <a:latin typeface="Palatino Linotype" pitchFamily="18" charset="0"/>
              </a:rPr>
              <a:t>Chris </a:t>
            </a:r>
            <a:r>
              <a:rPr lang="en-US" sz="3200" dirty="0" err="1" smtClean="0">
                <a:latin typeface="Palatino Linotype" pitchFamily="18" charset="0"/>
              </a:rPr>
              <a:t>Bollettino</a:t>
            </a:r>
            <a:r>
              <a:rPr lang="en-US" sz="3200" dirty="0" smtClean="0">
                <a:latin typeface="Palatino Linotype" pitchFamily="18" charset="0"/>
              </a:rPr>
              <a:t>, Trinity High School</a:t>
            </a:r>
          </a:p>
          <a:p>
            <a:r>
              <a:rPr lang="en-US" sz="3200" dirty="0" smtClean="0">
                <a:latin typeface="Palatino Linotype" pitchFamily="18" charset="0"/>
              </a:rPr>
              <a:t>Molly </a:t>
            </a:r>
            <a:r>
              <a:rPr lang="en-US" sz="3200" dirty="0" err="1" smtClean="0">
                <a:latin typeface="Palatino Linotype" pitchFamily="18" charset="0"/>
              </a:rPr>
              <a:t>Kranovich</a:t>
            </a:r>
            <a:r>
              <a:rPr lang="en-US" sz="3200" dirty="0" smtClean="0">
                <a:latin typeface="Palatino Linotype" pitchFamily="18" charset="0"/>
              </a:rPr>
              <a:t>, OCS</a:t>
            </a:r>
          </a:p>
          <a:p>
            <a:r>
              <a:rPr lang="en-US" sz="3200" dirty="0" smtClean="0">
                <a:latin typeface="Palatino Linotype" pitchFamily="18" charset="0"/>
              </a:rPr>
              <a:t>Dick </a:t>
            </a:r>
            <a:r>
              <a:rPr lang="en-US" sz="3200" dirty="0" err="1" smtClean="0">
                <a:latin typeface="Palatino Linotype" pitchFamily="18" charset="0"/>
              </a:rPr>
              <a:t>Allegretti</a:t>
            </a:r>
            <a:r>
              <a:rPr lang="en-US" sz="3200" dirty="0" smtClean="0">
                <a:latin typeface="Palatino Linotype" pitchFamily="18" charset="0"/>
              </a:rPr>
              <a:t>, Notre Dame College Prep</a:t>
            </a:r>
          </a:p>
          <a:p>
            <a:r>
              <a:rPr lang="en-US" sz="3200" dirty="0" smtClean="0">
                <a:latin typeface="Palatino Linotype" pitchFamily="18" charset="0"/>
              </a:rPr>
              <a:t>Kerrigan McNulty, Regina Dominican</a:t>
            </a:r>
          </a:p>
          <a:p>
            <a:r>
              <a:rPr lang="en-US" sz="3200" dirty="0" smtClean="0">
                <a:latin typeface="Palatino Linotype" pitchFamily="18" charset="0"/>
              </a:rPr>
              <a:t>Mary J. Foley, OCS Liaison, Foley Consulting, Inc.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>
                <a:latin typeface="Palatino Linotype" pitchFamily="18" charset="0"/>
              </a:rPr>
              <a:t>ADC BOARD</a:t>
            </a:r>
            <a:endParaRPr lang="en-US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smtClean="0">
                <a:latin typeface="Palatino Linotype" pitchFamily="18" charset="0"/>
              </a:rPr>
              <a:t>January 25:  Alumni Engagement </a:t>
            </a:r>
          </a:p>
          <a:p>
            <a:pPr>
              <a:buFont typeface="Wingdings 3" pitchFamily="18" charset="2"/>
              <a:buNone/>
            </a:pPr>
            <a:endParaRPr lang="en-US" sz="4000" smtClean="0">
              <a:latin typeface="Palatino Linotype" pitchFamily="18" charset="0"/>
            </a:endParaRPr>
          </a:p>
          <a:p>
            <a:r>
              <a:rPr lang="en-US" sz="4000" smtClean="0">
                <a:latin typeface="Palatino Linotype" pitchFamily="18" charset="0"/>
              </a:rPr>
              <a:t>March 28:  Auctions</a:t>
            </a:r>
          </a:p>
          <a:p>
            <a:pPr>
              <a:buFont typeface="Wingdings 3" pitchFamily="18" charset="2"/>
              <a:buNone/>
            </a:pPr>
            <a:endParaRPr lang="en-US" sz="4000" smtClean="0">
              <a:latin typeface="Palatino Linotype" pitchFamily="18" charset="0"/>
            </a:endParaRPr>
          </a:p>
          <a:p>
            <a:r>
              <a:rPr lang="en-US" sz="4000" smtClean="0">
                <a:latin typeface="Palatino Linotype" pitchFamily="18" charset="0"/>
              </a:rPr>
              <a:t>May 2: Impact Award Luncheon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>
                <a:latin typeface="Palatino Linotype" pitchFamily="18" charset="0"/>
              </a:rPr>
              <a:t>UPCOMING…</a:t>
            </a:r>
            <a:endParaRPr lang="en-US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latin typeface="Palatino Linotype" pitchFamily="18" charset="0"/>
              </a:rPr>
              <a:t>Panel Presentation:  </a:t>
            </a:r>
            <a:r>
              <a:rPr lang="en-US" sz="4000" dirty="0" err="1" smtClean="0">
                <a:latin typeface="Palatino Linotype" pitchFamily="18" charset="0"/>
              </a:rPr>
              <a:t>Phonathons</a:t>
            </a:r>
            <a:r>
              <a:rPr lang="en-US" sz="4000" dirty="0" smtClean="0">
                <a:latin typeface="Palatino Linotype" pitchFamily="18" charset="0"/>
              </a:rPr>
              <a:t>, </a:t>
            </a:r>
            <a:r>
              <a:rPr lang="en-US" sz="4000" dirty="0" smtClean="0">
                <a:latin typeface="Palatino Linotype" pitchFamily="18" charset="0"/>
              </a:rPr>
              <a:t>Skype </a:t>
            </a:r>
            <a:r>
              <a:rPr lang="en-US" sz="4000" dirty="0" smtClean="0">
                <a:latin typeface="Palatino Linotype" pitchFamily="18" charset="0"/>
              </a:rPr>
              <a:t>Mechanics, </a:t>
            </a:r>
            <a:r>
              <a:rPr lang="en-US" sz="4000" dirty="0" smtClean="0">
                <a:latin typeface="Palatino Linotype" pitchFamily="18" charset="0"/>
              </a:rPr>
              <a:t>Skype, </a:t>
            </a:r>
            <a:r>
              <a:rPr lang="en-US" sz="4000" dirty="0" smtClean="0">
                <a:latin typeface="Palatino Linotype" pitchFamily="18" charset="0"/>
              </a:rPr>
              <a:t>           QR </a:t>
            </a:r>
            <a:r>
              <a:rPr lang="en-US" sz="4000" dirty="0" smtClean="0">
                <a:latin typeface="Palatino Linotype" pitchFamily="18" charset="0"/>
              </a:rPr>
              <a:t>Codes</a:t>
            </a:r>
          </a:p>
          <a:p>
            <a:r>
              <a:rPr lang="en-US" sz="4000" dirty="0" smtClean="0">
                <a:latin typeface="Palatino Linotype" pitchFamily="18" charset="0"/>
              </a:rPr>
              <a:t>Q&amp;A</a:t>
            </a:r>
          </a:p>
          <a:p>
            <a:r>
              <a:rPr lang="en-US" sz="4000" dirty="0" smtClean="0">
                <a:latin typeface="Palatino Linotype" pitchFamily="18" charset="0"/>
              </a:rPr>
              <a:t>BREAK</a:t>
            </a:r>
          </a:p>
          <a:p>
            <a:r>
              <a:rPr lang="en-US" sz="4000" dirty="0" smtClean="0">
                <a:latin typeface="Palatino Linotype" pitchFamily="18" charset="0"/>
              </a:rPr>
              <a:t>Alumni Session:  </a:t>
            </a:r>
            <a:r>
              <a:rPr lang="en-US" sz="4000" dirty="0" err="1" smtClean="0">
                <a:latin typeface="Palatino Linotype" pitchFamily="18" charset="0"/>
              </a:rPr>
              <a:t>Facebook</a:t>
            </a:r>
            <a:r>
              <a:rPr lang="en-US" sz="4000" dirty="0" smtClean="0">
                <a:latin typeface="Palatino Linotype" pitchFamily="18" charset="0"/>
              </a:rPr>
              <a:t> Applications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>
                <a:latin typeface="Palatino Linotype" pitchFamily="18" charset="0"/>
              </a:rPr>
              <a:t>TODAY’S PROGRAM</a:t>
            </a:r>
            <a:endParaRPr lang="en-US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smtClean="0">
                <a:latin typeface="Palatino Linotype" pitchFamily="18" charset="0"/>
              </a:rPr>
              <a:t>$500 Award</a:t>
            </a:r>
          </a:p>
          <a:p>
            <a:r>
              <a:rPr lang="en-US" sz="4800" smtClean="0">
                <a:latin typeface="Palatino Linotype" pitchFamily="18" charset="0"/>
              </a:rPr>
              <a:t>Unparalleled Recognition</a:t>
            </a:r>
          </a:p>
          <a:p>
            <a:r>
              <a:rPr lang="en-US" sz="4800" smtClean="0">
                <a:latin typeface="Palatino Linotype" pitchFamily="18" charset="0"/>
              </a:rPr>
              <a:t>Unique Opportunity</a:t>
            </a:r>
          </a:p>
          <a:p>
            <a:r>
              <a:rPr lang="en-US" sz="4800" smtClean="0">
                <a:latin typeface="Palatino Linotype" pitchFamily="18" charset="0"/>
              </a:rPr>
              <a:t>Start Thinking of Candidates NOW!</a:t>
            </a:r>
            <a:endParaRPr lang="en-US" sz="4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>
                <a:latin typeface="Palatino Linotype" pitchFamily="18" charset="0"/>
              </a:rPr>
              <a:t>ADC IMPACT AWARD</a:t>
            </a:r>
            <a:endParaRPr lang="en-US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800" dirty="0" smtClean="0">
                <a:latin typeface="Palatino Linotype" pitchFamily="18" charset="0"/>
              </a:rPr>
              <a:t>AMEN – 12/7, Regional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800" dirty="0" smtClean="0">
                <a:latin typeface="Palatino Linotype" pitchFamily="18" charset="0"/>
              </a:rPr>
              <a:t>High Schools – 12/12, AOC, Planned Giving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800" dirty="0" smtClean="0">
                <a:latin typeface="Palatino Linotype" pitchFamily="18" charset="0"/>
              </a:rPr>
              <a:t>AFWS – 1/18, Webinar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800" dirty="0" smtClean="0">
                <a:latin typeface="Palatino Linotype" pitchFamily="18" charset="0"/>
              </a:rPr>
              <a:t>ocs.archchicago.org &gt; school vitality &gt; enrollment management, advancement services</a:t>
            </a:r>
            <a:endParaRPr lang="en-US" sz="4800" dirty="0">
              <a:latin typeface="Palatino Linotype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175" y="6350"/>
            <a:ext cx="9144000" cy="17827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100" dirty="0" smtClean="0">
                <a:latin typeface="Palatino Linotype" pitchFamily="18" charset="0"/>
              </a:rPr>
              <a:t>ADVANCEMENT SERVICES</a:t>
            </a:r>
            <a:endParaRPr lang="en-US" sz="5100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599"/>
            <a:ext cx="7772400" cy="381000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7200" dirty="0" smtClean="0">
                <a:latin typeface="Palatino Linotype" pitchFamily="18" charset="0"/>
              </a:rPr>
              <a:t/>
            </a:r>
            <a:br>
              <a:rPr lang="en-US" sz="7200" dirty="0" smtClean="0">
                <a:latin typeface="Palatino Linotype" pitchFamily="18" charset="0"/>
              </a:rPr>
            </a:br>
            <a:r>
              <a:rPr lang="en-US" sz="7200" dirty="0" smtClean="0">
                <a:latin typeface="Palatino Linotype" pitchFamily="18" charset="0"/>
              </a:rPr>
              <a:t/>
            </a:r>
            <a:br>
              <a:rPr lang="en-US" sz="7200" dirty="0" smtClean="0">
                <a:latin typeface="Palatino Linotype" pitchFamily="18" charset="0"/>
              </a:rPr>
            </a:br>
            <a:r>
              <a:rPr lang="en-US" sz="7200" dirty="0" smtClean="0">
                <a:latin typeface="Palatino Linotype" pitchFamily="18" charset="0"/>
              </a:rPr>
              <a:t/>
            </a:r>
            <a:br>
              <a:rPr lang="en-US" sz="7200" dirty="0" smtClean="0">
                <a:latin typeface="Palatino Linotype" pitchFamily="18" charset="0"/>
              </a:rPr>
            </a:br>
            <a:r>
              <a:rPr lang="en-US" sz="7200" dirty="0" smtClean="0">
                <a:latin typeface="Palatino Linotype" pitchFamily="18" charset="0"/>
              </a:rPr>
              <a:t/>
            </a:r>
            <a:br>
              <a:rPr lang="en-US" sz="7200" dirty="0" smtClean="0">
                <a:latin typeface="Palatino Linotype" pitchFamily="18" charset="0"/>
              </a:rPr>
            </a:br>
            <a:r>
              <a:rPr lang="en-US" sz="7200" dirty="0" smtClean="0">
                <a:latin typeface="Palatino Linotype" pitchFamily="18" charset="0"/>
              </a:rPr>
              <a:t/>
            </a:r>
            <a:br>
              <a:rPr lang="en-US" sz="7200" dirty="0" smtClean="0">
                <a:latin typeface="Palatino Linotype" pitchFamily="18" charset="0"/>
              </a:rPr>
            </a:br>
            <a:r>
              <a:rPr lang="en-US" sz="7200" dirty="0" smtClean="0">
                <a:latin typeface="Palatino Linotype" pitchFamily="18" charset="0"/>
              </a:rPr>
              <a:t/>
            </a:r>
            <a:br>
              <a:rPr lang="en-US" sz="7200" dirty="0" smtClean="0">
                <a:latin typeface="Palatino Linotype" pitchFamily="18" charset="0"/>
              </a:rPr>
            </a:br>
            <a:r>
              <a:rPr lang="en-US" sz="7200" dirty="0" smtClean="0">
                <a:latin typeface="Palatino Linotype" pitchFamily="18" charset="0"/>
              </a:rPr>
              <a:t/>
            </a:r>
            <a:br>
              <a:rPr lang="en-US" sz="7200" dirty="0" smtClean="0">
                <a:latin typeface="Palatino Linotype" pitchFamily="18" charset="0"/>
              </a:rPr>
            </a:br>
            <a:r>
              <a:rPr lang="en-US" sz="7200" dirty="0" smtClean="0">
                <a:latin typeface="Palatino Linotype" pitchFamily="18" charset="0"/>
              </a:rPr>
              <a:t/>
            </a:r>
            <a:br>
              <a:rPr lang="en-US" sz="7200" dirty="0" smtClean="0">
                <a:latin typeface="Palatino Linotype" pitchFamily="18" charset="0"/>
              </a:rPr>
            </a:br>
            <a:r>
              <a:rPr lang="en-US" sz="7200" dirty="0" smtClean="0">
                <a:latin typeface="Palatino Linotype" pitchFamily="18" charset="0"/>
              </a:rPr>
              <a:t/>
            </a:r>
            <a:br>
              <a:rPr lang="en-US" sz="7200" dirty="0" smtClean="0">
                <a:latin typeface="Palatino Linotype" pitchFamily="18" charset="0"/>
              </a:rPr>
            </a:br>
            <a:r>
              <a:rPr lang="en-US" sz="7200" dirty="0" smtClean="0">
                <a:latin typeface="Palatino Linotype" pitchFamily="18" charset="0"/>
              </a:rPr>
              <a:t/>
            </a:r>
            <a:br>
              <a:rPr lang="en-US" sz="7200" dirty="0" smtClean="0">
                <a:latin typeface="Palatino Linotype" pitchFamily="18" charset="0"/>
              </a:rPr>
            </a:br>
            <a:r>
              <a:rPr lang="en-US" sz="7200" dirty="0" smtClean="0">
                <a:latin typeface="Palatino Linotype" pitchFamily="18" charset="0"/>
              </a:rPr>
              <a:t/>
            </a:r>
            <a:br>
              <a:rPr lang="en-US" sz="7200" dirty="0" smtClean="0">
                <a:latin typeface="Palatino Linotype" pitchFamily="18" charset="0"/>
              </a:rPr>
            </a:br>
            <a:r>
              <a:rPr lang="en-US" sz="8800" dirty="0" smtClean="0">
                <a:latin typeface="Palatino Linotype" pitchFamily="18" charset="0"/>
              </a:rPr>
              <a:t>The Power of the Telephone</a:t>
            </a:r>
            <a:br>
              <a:rPr lang="en-US" sz="8800" dirty="0" smtClean="0">
                <a:latin typeface="Palatino Linotype" pitchFamily="18" charset="0"/>
              </a:rPr>
            </a:br>
            <a:endParaRPr lang="en-US" sz="7200" i="1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7772400" cy="392113"/>
          </a:xfrm>
        </p:spPr>
        <p:txBody>
          <a:bodyPr>
            <a:normAutofit/>
          </a:bodyPr>
          <a:lstStyle/>
          <a:p>
            <a:pPr marR="0" algn="ctr">
              <a:lnSpc>
                <a:spcPct val="80000"/>
              </a:lnSpc>
            </a:pPr>
            <a:endParaRPr lang="en-US" sz="2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2" cstate="print">
            <a:lum bright="19000"/>
          </a:blip>
          <a:srcRect/>
          <a:stretch>
            <a:fillRect/>
          </a:stretch>
        </p:blipFill>
        <p:spPr bwMode="auto">
          <a:xfrm>
            <a:off x="1781175" y="523875"/>
            <a:ext cx="5581650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345</TotalTime>
  <Words>144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ARCHDIOCESAN DEVELOPMENT COUNCIL</vt:lpstr>
      <vt:lpstr>ADC BOARD</vt:lpstr>
      <vt:lpstr>UPCOMING…</vt:lpstr>
      <vt:lpstr>TODAY’S PROGRAM</vt:lpstr>
      <vt:lpstr>ADC IMPACT AWARD</vt:lpstr>
      <vt:lpstr>ADVANCEMENT SERVICES</vt:lpstr>
      <vt:lpstr>           The Power of the Telephone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Archdiocesan Development Council  The Power of the Telephone</dc:title>
  <dc:creator>Mary J. Foley</dc:creator>
  <cp:lastModifiedBy>Computer Center</cp:lastModifiedBy>
  <cp:revision>25</cp:revision>
  <dcterms:created xsi:type="dcterms:W3CDTF">2011-11-29T16:19:07Z</dcterms:created>
  <dcterms:modified xsi:type="dcterms:W3CDTF">2011-11-30T18:57:04Z</dcterms:modified>
</cp:coreProperties>
</file>